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74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64" r:id="rId15"/>
    <p:sldId id="260" r:id="rId16"/>
    <p:sldId id="261" r:id="rId17"/>
    <p:sldId id="262" r:id="rId18"/>
    <p:sldId id="276" r:id="rId19"/>
    <p:sldId id="263" r:id="rId20"/>
    <p:sldId id="277" r:id="rId21"/>
    <p:sldId id="278" r:id="rId22"/>
    <p:sldId id="265" r:id="rId23"/>
    <p:sldId id="26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ETOUNG KIM" initials="TK" lastIdx="6" clrIdx="0">
    <p:extLst>
      <p:ext uri="{19B8F6BF-5375-455C-9EA6-DF929625EA0E}">
        <p15:presenceInfo xmlns:p15="http://schemas.microsoft.com/office/powerpoint/2012/main" userId="f0aeaecf4e915f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F0E32-1993-4499-8040-478B88B5E099}" v="2" dt="2024-04-01T14:35:20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06"/>
    <p:restoredTop sz="82465"/>
  </p:normalViewPr>
  <p:slideViewPr>
    <p:cSldViewPr snapToGrid="0">
      <p:cViewPr varScale="1">
        <p:scale>
          <a:sx n="120" d="100"/>
          <a:sy n="120" d="100"/>
        </p:scale>
        <p:origin x="94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6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동건 김" userId="3ee063029916cd38" providerId="LiveId" clId="{9B3F0E32-1993-4499-8040-478B88B5E099}"/>
    <pc:docChg chg="custSel modSld">
      <pc:chgData name="동건 김" userId="3ee063029916cd38" providerId="LiveId" clId="{9B3F0E32-1993-4499-8040-478B88B5E099}" dt="2024-04-01T14:36:53.527" v="81" actId="478"/>
      <pc:docMkLst>
        <pc:docMk/>
      </pc:docMkLst>
      <pc:sldChg chg="modSp mod">
        <pc:chgData name="동건 김" userId="3ee063029916cd38" providerId="LiveId" clId="{9B3F0E32-1993-4499-8040-478B88B5E099}" dt="2024-04-01T14:35:42.020" v="80" actId="14100"/>
        <pc:sldMkLst>
          <pc:docMk/>
          <pc:sldMk cId="0" sldId="258"/>
        </pc:sldMkLst>
        <pc:spChg chg="mod">
          <ac:chgData name="동건 김" userId="3ee063029916cd38" providerId="LiveId" clId="{9B3F0E32-1993-4499-8040-478B88B5E099}" dt="2024-04-01T14:35:42.020" v="80" actId="14100"/>
          <ac:spMkLst>
            <pc:docMk/>
            <pc:sldMk cId="0" sldId="258"/>
            <ac:spMk id="2" creationId="{6DDA9B94-F001-92C6-8F9E-1F821610D9AD}"/>
          </ac:spMkLst>
        </pc:spChg>
        <pc:spChg chg="mod">
          <ac:chgData name="동건 김" userId="3ee063029916cd38" providerId="LiveId" clId="{9B3F0E32-1993-4499-8040-478B88B5E099}" dt="2024-04-01T14:35:38.660" v="78" actId="20577"/>
          <ac:spMkLst>
            <pc:docMk/>
            <pc:sldMk cId="0" sldId="258"/>
            <ac:spMk id="3" creationId="{CE37EA63-4EFE-4645-FB1C-3409A59942DD}"/>
          </ac:spMkLst>
        </pc:spChg>
      </pc:sldChg>
      <pc:sldChg chg="delSp mod">
        <pc:chgData name="동건 김" userId="3ee063029916cd38" providerId="LiveId" clId="{9B3F0E32-1993-4499-8040-478B88B5E099}" dt="2024-04-01T14:36:53.527" v="81" actId="478"/>
        <pc:sldMkLst>
          <pc:docMk/>
          <pc:sldMk cId="2694190816" sldId="273"/>
        </pc:sldMkLst>
        <pc:spChg chg="del">
          <ac:chgData name="동건 김" userId="3ee063029916cd38" providerId="LiveId" clId="{9B3F0E32-1993-4499-8040-478B88B5E099}" dt="2024-04-01T14:36:53.527" v="81" actId="478"/>
          <ac:spMkLst>
            <pc:docMk/>
            <pc:sldMk cId="2694190816" sldId="273"/>
            <ac:spMk id="9" creationId="{8F692EA2-BAFA-D8F0-1AB9-74E91C17FD0A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29T14:20:52.3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29T14:20:52.377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29T14:20:52.377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29T14:20:52.377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29T14:20:52.377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29T14:20:52.377" idx="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OR,</a:t>
            </a:r>
            <a:r>
              <a:rPr lang="ko-KR" altLang="en-US" dirty="0"/>
              <a:t> </a:t>
            </a:r>
            <a:r>
              <a:rPr lang="en-US" altLang="ko-KR" dirty="0"/>
              <a:t>NAND, AND gate</a:t>
            </a:r>
            <a:r>
              <a:rPr lang="ko-KR" altLang="en-US" dirty="0"/>
              <a:t>를 이용해서 </a:t>
            </a:r>
            <a:r>
              <a:rPr lang="en-US" altLang="ko-KR" dirty="0"/>
              <a:t>XOR gate</a:t>
            </a:r>
            <a:r>
              <a:rPr lang="ko-KR" altLang="en-US" dirty="0"/>
              <a:t>를 제작할 수 있는 것처럼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퍼셉트론을</a:t>
            </a:r>
            <a:r>
              <a:rPr lang="ko-KR" altLang="en-US" dirty="0"/>
              <a:t> 위 그림처럼 쌓으면 </a:t>
            </a:r>
            <a:r>
              <a:rPr lang="en-US" altLang="ko-KR" dirty="0"/>
              <a:t>XOR gate</a:t>
            </a:r>
            <a:r>
              <a:rPr lang="ko-KR" altLang="en-US" dirty="0"/>
              <a:t> 문제를 해결할 수 있지 않을까</a:t>
            </a:r>
            <a:r>
              <a:rPr lang="en-US" altLang="ko-KR" dirty="0"/>
              <a:t>? </a:t>
            </a:r>
            <a:r>
              <a:rPr lang="ko-KR" altLang="en-US" dirty="0"/>
              <a:t>라는 관점에서 적용해본다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75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404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9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248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계단 함수는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입력값을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기준으로 출력을 두 개의 값 중 하나로 분류하는 역할을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분류하거나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분류하는 데 사용됩니다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이진 분류 문제에서 출력을 확률로 표현할 필요가 없는 경우에 사용될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28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시그모이드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함수는 </a:t>
            </a:r>
            <a:r>
              <a:rPr lang="en" altLang="ko-Kore-GB" b="0" i="0" dirty="0">
                <a:solidFill>
                  <a:srgbClr val="0D0D0D"/>
                </a:solidFill>
                <a:effectLst/>
                <a:latin typeface="Söhne"/>
              </a:rPr>
              <a:t>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자 형태의 곡선을 가지며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입력을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사이의 값으로 변환합니다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주로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로지스틱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회귀나 이진 분류 문제에서 사용됩니다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이진 분류 문제에서 출력을 확률로 표현할 때 주로 사용됩니다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032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렐루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함수는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입력값이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양수인 경우 그 값을 그대로 출력하고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음수인 경우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으로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출력하는 함수로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대부분의 심층 신경망에서 사용되며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특히 이미지 분류나 음성 인식과 같은 문제에서 좋은 성능을 보입니다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심층 신경망에서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렐루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함수가 좋은 성능을 보이는 이유는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간단한 수식으로 효율적인 계산을 가능하게 하고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입력이 음수인 경우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출력해서 특정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뉴련들을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비활성화해서 신경망의 희소성을 증가시켜 더 효율적인 학습을 가능하게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양수 영역에서 기울기가 일정하기 때문에 기울기 소실 문제를 해결하는 데에도 효과적입니다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시그모이드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함수와 같은 기존의 활성화 함수들은 양수 영역에서는 기울기가 작아져서 경사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하강법에서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학습이 느려지거나 수렴에 문제가 발생하는 기울기 소실 문제가 있었습니다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474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27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사정상 </a:t>
            </a:r>
            <a:r>
              <a:rPr lang="en-US" altLang="ko-KR" dirty="0"/>
              <a:t>3</a:t>
            </a:r>
            <a:r>
              <a:rPr lang="ko-KR" altLang="en-US" dirty="0"/>
              <a:t>명만 사진을 찍게 되었지만 팀원은 위와 같이 </a:t>
            </a:r>
            <a:r>
              <a:rPr lang="en-US" altLang="ko-KR" dirty="0"/>
              <a:t>5</a:t>
            </a:r>
            <a:r>
              <a:rPr lang="ko-KR" altLang="en-US" dirty="0"/>
              <a:t>명입니다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460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22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014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1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5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826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</a:t>
            </a:r>
            <a:r>
              <a:rPr lang="en-US" altLang="ko-KR" dirty="0"/>
              <a:t>MNIST </a:t>
            </a:r>
            <a:r>
              <a:rPr lang="ko-KR" altLang="en-US" dirty="0"/>
              <a:t>데이터셋을 활용해 </a:t>
            </a:r>
            <a:r>
              <a:rPr lang="ko-KR" altLang="en-US" dirty="0" err="1"/>
              <a:t>손글씨</a:t>
            </a:r>
            <a:r>
              <a:rPr lang="ko-KR" altLang="en-US" dirty="0"/>
              <a:t> 숫자 인식을 진행해볼 건데</a:t>
            </a:r>
            <a:r>
              <a:rPr lang="en-US" altLang="ko-KR" dirty="0"/>
              <a:t>, </a:t>
            </a:r>
            <a:r>
              <a:rPr lang="ko-KR" altLang="en-US" dirty="0"/>
              <a:t>이를 통해 신경망의 </a:t>
            </a:r>
            <a:r>
              <a:rPr lang="ko-KR" altLang="en-US" dirty="0" err="1"/>
              <a:t>순전파</a:t>
            </a:r>
            <a:r>
              <a:rPr lang="ko-KR" altLang="en-US" dirty="0"/>
              <a:t> 과정을 이해할 수 있을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MNIST </a:t>
            </a:r>
            <a:r>
              <a:rPr lang="ko-KR" altLang="en-US" dirty="0"/>
              <a:t>데이터셋에는 훈련 이미지가 </a:t>
            </a:r>
            <a:r>
              <a:rPr lang="en-US" altLang="ko-KR" dirty="0"/>
              <a:t>60000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시험 이미지가 </a:t>
            </a:r>
            <a:r>
              <a:rPr lang="en-US" altLang="ko-KR" dirty="0"/>
              <a:t>10000</a:t>
            </a:r>
            <a:r>
              <a:rPr lang="ko-KR" altLang="en-US" dirty="0"/>
              <a:t>장 준비되어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코드를 간단히 설명하자면</a:t>
            </a:r>
            <a:r>
              <a:rPr lang="en-US" altLang="ko-KR" dirty="0"/>
              <a:t>, </a:t>
            </a:r>
            <a:r>
              <a:rPr lang="en-US" altLang="ko-KR" dirty="0" err="1"/>
              <a:t>load_mnist</a:t>
            </a:r>
            <a:r>
              <a:rPr lang="en-US" altLang="ko-KR" dirty="0"/>
              <a:t>() </a:t>
            </a:r>
            <a:r>
              <a:rPr lang="ko-KR" altLang="en-US" dirty="0"/>
              <a:t>함수를 통해 인터넷에서 데이터를 받아오고</a:t>
            </a:r>
            <a:r>
              <a:rPr lang="en-US" altLang="ko-KR" dirty="0"/>
              <a:t>, </a:t>
            </a:r>
            <a:r>
              <a:rPr lang="ko-KR" altLang="en-US" dirty="0"/>
              <a:t>이미 저장된 경우 해당 데이터셋의 피클 파일을 활용합니다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파라미터를 몇가지 이용할 수 있는데</a:t>
            </a:r>
            <a:r>
              <a:rPr lang="en-US" altLang="ko-KR" dirty="0"/>
              <a:t>, normalize</a:t>
            </a:r>
            <a:r>
              <a:rPr lang="ko-KR" altLang="en-US" dirty="0"/>
              <a:t>가 참이라면 정규화를 하는 전처리를 실행합니다</a:t>
            </a:r>
            <a:r>
              <a:rPr lang="en-US" altLang="ko-KR" dirty="0"/>
              <a:t>. </a:t>
            </a:r>
            <a:r>
              <a:rPr lang="ko-KR" altLang="en-US" dirty="0"/>
              <a:t>이 내용은 다음 슬라이드에서 설명하겠습니다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Flatten</a:t>
            </a:r>
            <a:r>
              <a:rPr lang="ko-KR" altLang="en-US" dirty="0"/>
              <a:t>은 이미지를 </a:t>
            </a:r>
            <a:r>
              <a:rPr lang="en-US" altLang="ko-KR" dirty="0"/>
              <a:t>1</a:t>
            </a:r>
            <a:r>
              <a:rPr lang="ko-KR" altLang="en-US" dirty="0"/>
              <a:t>차원 배열로 만드는 작업인데</a:t>
            </a:r>
            <a:r>
              <a:rPr lang="en-US" altLang="ko-KR" dirty="0"/>
              <a:t>, </a:t>
            </a:r>
            <a:r>
              <a:rPr lang="ko-KR" altLang="en-US" dirty="0"/>
              <a:t>이를 통해 이미지 데이터를 배열로써 쉽게 작업할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One_hot_label</a:t>
            </a:r>
            <a:r>
              <a:rPr lang="ko-KR" altLang="en-US" dirty="0"/>
              <a:t>이라는 파라미터도 있는데</a:t>
            </a:r>
            <a:r>
              <a:rPr lang="en-US" altLang="ko-KR" dirty="0"/>
              <a:t>, </a:t>
            </a:r>
            <a:r>
              <a:rPr lang="ko-KR" altLang="en-US" dirty="0"/>
              <a:t>이는 레이블을 </a:t>
            </a:r>
            <a:r>
              <a:rPr lang="ko-KR" altLang="en-US" dirty="0" err="1"/>
              <a:t>원핫</a:t>
            </a:r>
            <a:r>
              <a:rPr lang="ko-KR" altLang="en-US" dirty="0"/>
              <a:t> 인코딩의 형태로 저장할 것인지를 지정합니다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원핫</a:t>
            </a:r>
            <a:r>
              <a:rPr lang="ko-KR" altLang="en-US" dirty="0"/>
              <a:t> 인코딩에서 대해서 잠시 부연하자면</a:t>
            </a:r>
            <a:r>
              <a:rPr lang="en-US" altLang="ko-KR" dirty="0"/>
              <a:t>, (</a:t>
            </a:r>
            <a:r>
              <a:rPr lang="ko-KR" altLang="en-US" dirty="0"/>
              <a:t>다음 슬라이드로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 핫 인코딩은 보이는 것처럼</a:t>
            </a:r>
            <a:r>
              <a:rPr lang="en-US" altLang="ko-KR" dirty="0"/>
              <a:t>, </a:t>
            </a:r>
            <a:r>
              <a:rPr lang="ko-KR" altLang="en-US" dirty="0"/>
              <a:t>주어진 카테고리를 표현하기 위해 여러 레이블을 만든 후</a:t>
            </a:r>
            <a:r>
              <a:rPr lang="en-US" altLang="ko-KR" dirty="0"/>
              <a:t>, </a:t>
            </a:r>
            <a:r>
              <a:rPr lang="ko-KR" altLang="en-US" dirty="0"/>
              <a:t>각각의 레이블에서 해당 카테고리에 해당하는 원소만 </a:t>
            </a:r>
            <a:r>
              <a:rPr lang="en-US" altLang="ko-KR" dirty="0"/>
              <a:t>1</a:t>
            </a:r>
            <a:r>
              <a:rPr lang="ko-KR" altLang="en-US" dirty="0"/>
              <a:t>이고 나머지는 모두 </a:t>
            </a:r>
            <a:r>
              <a:rPr lang="en-US" altLang="ko-KR" dirty="0"/>
              <a:t>0</a:t>
            </a:r>
            <a:r>
              <a:rPr lang="ko-KR" altLang="en-US" dirty="0"/>
              <a:t>으로 지정하는 방법입니다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845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돌아와서</a:t>
            </a:r>
            <a:r>
              <a:rPr lang="en-US" altLang="ko-KR" dirty="0"/>
              <a:t>, </a:t>
            </a:r>
            <a:r>
              <a:rPr lang="ko-KR" altLang="en-US" dirty="0"/>
              <a:t>이후 코드를 보겠습니다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이미지의 형상을 프린트 </a:t>
            </a:r>
            <a:r>
              <a:rPr lang="ko-KR" altLang="en-US" dirty="0" err="1"/>
              <a:t>했을때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차원 배열로 표현되었는데</a:t>
            </a:r>
            <a:r>
              <a:rPr lang="en-US" altLang="ko-KR" dirty="0"/>
              <a:t>, </a:t>
            </a:r>
            <a:r>
              <a:rPr lang="ko-KR" altLang="en-US" dirty="0"/>
              <a:t>이미지를 화면에 띄우는 </a:t>
            </a:r>
            <a:r>
              <a:rPr lang="en-US" altLang="ko-KR" dirty="0" err="1"/>
              <a:t>img_show</a:t>
            </a:r>
            <a:r>
              <a:rPr lang="en-US" altLang="ko-KR" dirty="0"/>
              <a:t>() </a:t>
            </a:r>
            <a:r>
              <a:rPr lang="ko-KR" altLang="en-US" dirty="0"/>
              <a:t>메소드를 실행하기 전에 </a:t>
            </a:r>
            <a:r>
              <a:rPr lang="en-US" altLang="ko-KR" dirty="0"/>
              <a:t>reshape()</a:t>
            </a:r>
            <a:r>
              <a:rPr lang="ko-KR" altLang="en-US" dirty="0"/>
              <a:t>를 통해 다시 바꾸는 모습을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이는 </a:t>
            </a:r>
            <a:r>
              <a:rPr lang="en-US" altLang="ko-KR" dirty="0"/>
              <a:t>flatten </a:t>
            </a:r>
            <a:r>
              <a:rPr lang="ko-KR" altLang="en-US" dirty="0"/>
              <a:t>값을</a:t>
            </a:r>
            <a:r>
              <a:rPr lang="en-US" altLang="ko-KR" dirty="0"/>
              <a:t> True</a:t>
            </a:r>
            <a:r>
              <a:rPr lang="ko-KR" altLang="en-US" dirty="0"/>
              <a:t>로 지정해 </a:t>
            </a:r>
            <a:r>
              <a:rPr lang="ko-KR" altLang="en-US" dirty="0" err="1"/>
              <a:t>읽어들인</a:t>
            </a:r>
            <a:r>
              <a:rPr lang="ko-KR" altLang="en-US" dirty="0"/>
              <a:t> 이미지는 </a:t>
            </a:r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배열로 저장되어 있기 때문에 이미지를 표시할 때에는 원래 형상인 </a:t>
            </a:r>
            <a:r>
              <a:rPr lang="en-US" altLang="ko-KR" dirty="0"/>
              <a:t>28x28 </a:t>
            </a:r>
            <a:r>
              <a:rPr lang="ko-KR" altLang="en-US" dirty="0"/>
              <a:t>크기로 다시 변형해주어야 하기 때문입니다</a:t>
            </a:r>
            <a:r>
              <a:rPr lang="en-US" altLang="ko-KR" dirty="0"/>
              <a:t>. </a:t>
            </a:r>
            <a:r>
              <a:rPr lang="ko-KR" altLang="en-US" dirty="0"/>
              <a:t>따라서 이를 위해</a:t>
            </a:r>
            <a:r>
              <a:rPr lang="en-US" altLang="ko-KR" dirty="0"/>
              <a:t> reshape() </a:t>
            </a:r>
            <a:r>
              <a:rPr lang="ko-KR" altLang="en-US"/>
              <a:t>메소드 활용합니다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89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MNIST </a:t>
            </a:r>
            <a:r>
              <a:rPr lang="ko-KR" altLang="en-US" dirty="0"/>
              <a:t>데이터셋을 </a:t>
            </a:r>
            <a:r>
              <a:rPr lang="ko-KR" altLang="en-US" dirty="0" err="1"/>
              <a:t>로드한</a:t>
            </a:r>
            <a:r>
              <a:rPr lang="ko-KR" altLang="en-US" dirty="0"/>
              <a:t> 후 </a:t>
            </a:r>
            <a:r>
              <a:rPr lang="en-US" altLang="ko-KR" dirty="0" err="1"/>
              <a:t>init_network</a:t>
            </a:r>
            <a:r>
              <a:rPr lang="en-US" altLang="ko-KR" dirty="0"/>
              <a:t>()</a:t>
            </a:r>
            <a:r>
              <a:rPr lang="ko-KR" altLang="en-US" dirty="0"/>
              <a:t>를 통해 네트워크를 생성합니다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 err="1"/>
              <a:t>sample_weight.pkl</a:t>
            </a:r>
            <a:r>
              <a:rPr lang="ko-KR" altLang="en-US" dirty="0"/>
              <a:t> 이라는 피클 파일을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</a:t>
            </a:r>
            <a:r>
              <a:rPr lang="ko-KR" altLang="en-US" dirty="0"/>
              <a:t> 문에서는 </a:t>
            </a:r>
            <a:r>
              <a:rPr lang="en-US" altLang="ko-KR" dirty="0"/>
              <a:t>x</a:t>
            </a:r>
            <a:r>
              <a:rPr lang="ko-KR" altLang="en-US" dirty="0"/>
              <a:t>에 저장된 이미지 데이터를 한 장씩 </a:t>
            </a:r>
            <a:r>
              <a:rPr lang="ko-KR" altLang="en-US" dirty="0" err="1"/>
              <a:t>꺼내어서</a:t>
            </a:r>
            <a:r>
              <a:rPr lang="ko-KR" altLang="en-US" dirty="0"/>
              <a:t> </a:t>
            </a:r>
            <a:r>
              <a:rPr lang="en-US" altLang="ko-KR" dirty="0"/>
              <a:t>predict </a:t>
            </a:r>
            <a:r>
              <a:rPr lang="ko-KR" altLang="en-US" dirty="0"/>
              <a:t>함수를 통해 분류합니다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Argmax() </a:t>
            </a:r>
            <a:r>
              <a:rPr lang="ko-KR" altLang="en-US" dirty="0"/>
              <a:t>함수를 통해 배열에서 가장 확률이 높은 원소의 인덱스</a:t>
            </a:r>
            <a:r>
              <a:rPr lang="en-US" altLang="ko-KR" dirty="0"/>
              <a:t>, </a:t>
            </a:r>
            <a:r>
              <a:rPr lang="ko-KR" altLang="en-US" dirty="0"/>
              <a:t>즉 예측 결과를 구해서 정답과 대조하고</a:t>
            </a:r>
            <a:r>
              <a:rPr lang="en-US" altLang="ko-KR" dirty="0"/>
              <a:t>, </a:t>
            </a:r>
            <a:r>
              <a:rPr lang="ko-KR" altLang="en-US" dirty="0"/>
              <a:t>맞은 경우 </a:t>
            </a:r>
            <a:r>
              <a:rPr lang="en-US" altLang="ko-KR" dirty="0"/>
              <a:t>accuracy </a:t>
            </a:r>
            <a:r>
              <a:rPr lang="ko-KR" altLang="en-US" dirty="0"/>
              <a:t>카운트에 </a:t>
            </a:r>
            <a:r>
              <a:rPr lang="en-US" altLang="ko-KR" dirty="0"/>
              <a:t>1</a:t>
            </a:r>
            <a:r>
              <a:rPr lang="ko-KR" altLang="en-US" dirty="0"/>
              <a:t>을 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맞춘 개수를 전체 개수로 나누어 정확도를 연산하는 내용의 코드입니다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때</a:t>
            </a:r>
            <a:r>
              <a:rPr lang="en-US" altLang="ko-KR" dirty="0"/>
              <a:t>,  </a:t>
            </a:r>
            <a:r>
              <a:rPr lang="ko-KR" altLang="en-US" dirty="0"/>
              <a:t>확인할 점은 </a:t>
            </a:r>
            <a:r>
              <a:rPr lang="en-US" altLang="ko-KR" dirty="0" err="1"/>
              <a:t>load_mnist</a:t>
            </a:r>
            <a:r>
              <a:rPr lang="en-US" altLang="ko-KR" dirty="0"/>
              <a:t>() </a:t>
            </a:r>
            <a:r>
              <a:rPr lang="ko-KR" altLang="en-US" dirty="0"/>
              <a:t>함수의 파라미터로 </a:t>
            </a:r>
            <a:r>
              <a:rPr lang="en-US" altLang="ko-KR" dirty="0" err="1"/>
              <a:t>normaliz</a:t>
            </a:r>
            <a:r>
              <a:rPr lang="ko-KR" altLang="en-US" dirty="0"/>
              <a:t>의 값을 </a:t>
            </a:r>
            <a:r>
              <a:rPr lang="en-US" altLang="ko-KR" dirty="0"/>
              <a:t>True</a:t>
            </a:r>
            <a:r>
              <a:rPr lang="ko-KR" altLang="en-US" dirty="0"/>
              <a:t>로 설정한 것인데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0~255</a:t>
            </a:r>
            <a:r>
              <a:rPr lang="ko-KR" altLang="en-US" dirty="0"/>
              <a:t>인 픽셀의 범위를 </a:t>
            </a:r>
            <a:r>
              <a:rPr lang="en-US" altLang="ko-KR" dirty="0"/>
              <a:t>0~1</a:t>
            </a:r>
            <a:r>
              <a:rPr lang="ko-KR" altLang="en-US" dirty="0"/>
              <a:t>로 변환하는 것으로</a:t>
            </a:r>
            <a:r>
              <a:rPr lang="en-US" altLang="ko-KR" dirty="0"/>
              <a:t>, </a:t>
            </a:r>
            <a:r>
              <a:rPr lang="ko-KR" altLang="en-US" dirty="0"/>
              <a:t>이러한 변환을 </a:t>
            </a:r>
            <a:r>
              <a:rPr lang="en-US" altLang="ko-KR" dirty="0"/>
              <a:t>‘</a:t>
            </a:r>
            <a:r>
              <a:rPr lang="ko-KR" altLang="en-US" dirty="0"/>
              <a:t>정규화</a:t>
            </a:r>
            <a:r>
              <a:rPr lang="en-US" altLang="ko-KR" dirty="0"/>
              <a:t>’</a:t>
            </a:r>
            <a:r>
              <a:rPr lang="ko-KR" altLang="en-US" dirty="0"/>
              <a:t> 라고 부릅니다</a:t>
            </a:r>
            <a:r>
              <a:rPr lang="en-US" altLang="ko-KR" dirty="0"/>
              <a:t>. </a:t>
            </a:r>
            <a:r>
              <a:rPr lang="ko-KR" altLang="en-US" dirty="0"/>
              <a:t>또한 이렇게 입력데이터에 변환을 가하는 것을 </a:t>
            </a:r>
            <a:r>
              <a:rPr lang="en-US" altLang="ko-KR" dirty="0"/>
              <a:t>‘</a:t>
            </a:r>
            <a:r>
              <a:rPr lang="ko-KR" altLang="en-US" dirty="0" err="1"/>
              <a:t>전처리</a:t>
            </a:r>
            <a:r>
              <a:rPr lang="en-US" altLang="ko-KR" dirty="0"/>
              <a:t>’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082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신경망의 각 층의 가중치 형상을 출력해 보았습니다</a:t>
            </a:r>
            <a:r>
              <a:rPr lang="en-US" altLang="ko-KR" dirty="0"/>
              <a:t>. </a:t>
            </a:r>
            <a:r>
              <a:rPr lang="ko-KR" altLang="en-US" dirty="0"/>
              <a:t>각 출력 결과는 </a:t>
            </a:r>
            <a:r>
              <a:rPr lang="en-US" altLang="ko-KR" dirty="0"/>
              <a:t>print</a:t>
            </a:r>
            <a:r>
              <a:rPr lang="ko-KR" altLang="en-US" dirty="0"/>
              <a:t>문 옆에 주석으로 </a:t>
            </a:r>
            <a:r>
              <a:rPr lang="ko-KR" altLang="en-US" dirty="0" err="1"/>
              <a:t>첨부해두었습니다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통해 다차원 배열의 대응하는 차원의 원소 수가 일치함을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표현하면 아래 파란 화살표로 표시되어 있는 </a:t>
            </a:r>
            <a:r>
              <a:rPr lang="en-US" altLang="ko-KR" dirty="0"/>
              <a:t>X-&gt;W1-&gt;W2-&gt;W3-&gt;Y </a:t>
            </a:r>
            <a:r>
              <a:rPr lang="ko-KR" altLang="en-US" dirty="0"/>
              <a:t>의 흐름과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만약 한번에 여러 이미지를 넘기며 처리한다면 어떻게 될까요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 개를 하나로 묶은 입력 데이터를 배치라고 하는데</a:t>
            </a:r>
            <a:r>
              <a:rPr lang="en-US" altLang="ko-KR" dirty="0"/>
              <a:t>, </a:t>
            </a:r>
            <a:r>
              <a:rPr lang="ko-KR" altLang="en-US" dirty="0"/>
              <a:t>아래의 주황색 화살표로 표시되어 있는 흐름이 </a:t>
            </a:r>
            <a:r>
              <a:rPr lang="en-US" altLang="ko-KR" dirty="0"/>
              <a:t>100</a:t>
            </a:r>
            <a:r>
              <a:rPr lang="ko-KR" altLang="en-US" dirty="0"/>
              <a:t>개의 데이터를 하나의 배치로 묶어 처리한 흐름입니다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통해 </a:t>
            </a:r>
            <a:r>
              <a:rPr lang="en-US" altLang="ko-KR" dirty="0"/>
              <a:t>100</a:t>
            </a:r>
            <a:r>
              <a:rPr lang="ko-KR" altLang="en-US" dirty="0"/>
              <a:t>장 분량의 입력 데이터의 결과가 한번에 출력됨을 알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69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구현하면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</a:t>
            </a:r>
            <a:r>
              <a:rPr lang="ko-KR" altLang="en-US" dirty="0"/>
              <a:t>문은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 err="1"/>
              <a:t>batch_size</a:t>
            </a:r>
            <a:r>
              <a:rPr lang="ko-KR" altLang="en-US" dirty="0"/>
              <a:t>까지 </a:t>
            </a:r>
            <a:r>
              <a:rPr lang="en-US" altLang="ko-KR" dirty="0"/>
              <a:t>x</a:t>
            </a:r>
            <a:r>
              <a:rPr lang="ko-KR" altLang="en-US" dirty="0"/>
              <a:t>의 길이 개수 만큼 띄어서 반복합니다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1</a:t>
            </a:r>
            <a:r>
              <a:rPr lang="ko-KR" altLang="en-US" dirty="0"/>
              <a:t>회의 반복당 하나의 배치를 활용하는 것입니다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 </a:t>
            </a:r>
            <a:r>
              <a:rPr lang="ko-KR" altLang="en-US" dirty="0"/>
              <a:t>배치에 대한 예측을 수행하여 </a:t>
            </a:r>
            <a:r>
              <a:rPr lang="en-US" altLang="ko-KR" dirty="0" err="1"/>
              <a:t>Y_batch</a:t>
            </a:r>
            <a:r>
              <a:rPr lang="ko-KR" altLang="en-US" dirty="0"/>
              <a:t> 변수에 저장한 후</a:t>
            </a:r>
            <a:r>
              <a:rPr lang="en-US" altLang="ko-KR" dirty="0"/>
              <a:t>, </a:t>
            </a:r>
            <a:r>
              <a:rPr lang="ko-KR" altLang="en-US" dirty="0"/>
              <a:t>이 중 최대 값의 인덱스를 가져옵니다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</a:t>
            </a:r>
            <a:r>
              <a:rPr lang="en-US" altLang="ko-KR" dirty="0"/>
              <a:t>== </a:t>
            </a:r>
            <a:r>
              <a:rPr lang="ko-KR" altLang="en-US" dirty="0"/>
              <a:t>연산자를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 err="1"/>
              <a:t>ndarray</a:t>
            </a:r>
            <a:r>
              <a:rPr lang="ko-KR" altLang="en-US" dirty="0"/>
              <a:t>를 비교하면 </a:t>
            </a:r>
            <a:r>
              <a:rPr lang="ko-KR" altLang="en-US" dirty="0" err="1"/>
              <a:t>불리언</a:t>
            </a:r>
            <a:r>
              <a:rPr lang="ko-KR" altLang="en-US" dirty="0"/>
              <a:t> 배열이 만들어진다는 점을 활용해 얼마나 많이 맞췄는지를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이렇듯 배치를 통해 데이터를 빠르고 효율적으로 처리할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7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자극을 </a:t>
            </a:r>
          </a:p>
        </p:txBody>
      </p:sp>
    </p:spTree>
    <p:extLst>
      <p:ext uri="{BB962C8B-B14F-4D97-AF65-F5344CB8AC3E}">
        <p14:creationId xmlns:p14="http://schemas.microsoft.com/office/powerpoint/2010/main" val="318958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86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컴퓨터가 비트 단위로 정보를 처리하는데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0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과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표현한다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이것은 논리 연산의 기본이 되는데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AND, OR, NOT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같은 논리 게이트가 이를 표현하는데 사용된다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따라서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퍼셉트론을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논리 연산에 적용해보는 것은 매우 중요하다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17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30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8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DLS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3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김동건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1.5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다층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퍼셉트론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4D244-F1CC-1327-3667-C3256B40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069" y="0"/>
            <a:ext cx="4583636" cy="5143500"/>
          </a:xfrm>
          <a:prstGeom prst="rect">
            <a:avLst/>
          </a:prstGeom>
        </p:spPr>
      </p:pic>
      <p:pic>
        <p:nvPicPr>
          <p:cNvPr id="5122" name="Picture 2" descr="Exclusive OR Gate: Definition, Symbol and truth table of XOR gate, Diagram,  Application">
            <a:extLst>
              <a:ext uri="{FF2B5EF4-FFF2-40B4-BE49-F238E27FC236}">
                <a16:creationId xmlns:a16="http://schemas.microsoft.com/office/drawing/2014/main" id="{BB9FFF56-B016-AD15-1383-924C1991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2142962"/>
            <a:ext cx="3629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76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1.5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다층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퍼셉트론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1864D6A-E6CD-1102-B99B-41ED97A7E8EB}"/>
              </a:ext>
            </a:extLst>
          </p:cNvPr>
          <p:cNvGrpSpPr/>
          <p:nvPr/>
        </p:nvGrpSpPr>
        <p:grpSpPr>
          <a:xfrm>
            <a:off x="1712127" y="1376304"/>
            <a:ext cx="4073278" cy="2619242"/>
            <a:chOff x="2954519" y="953891"/>
            <a:chExt cx="4073278" cy="261924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3875645-93DE-49E0-A15C-5B05D0C51EB8}"/>
                </a:ext>
              </a:extLst>
            </p:cNvPr>
            <p:cNvSpPr/>
            <p:nvPr/>
          </p:nvSpPr>
          <p:spPr>
            <a:xfrm>
              <a:off x="2959492" y="2961731"/>
              <a:ext cx="660952" cy="6112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828811C-6E5E-9921-7E45-427A9EE04466}"/>
                </a:ext>
              </a:extLst>
            </p:cNvPr>
            <p:cNvSpPr/>
            <p:nvPr/>
          </p:nvSpPr>
          <p:spPr>
            <a:xfrm>
              <a:off x="2954519" y="1600771"/>
              <a:ext cx="660952" cy="6112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4DA1D-CB10-797B-E761-384AA1BCFF17}"/>
                </a:ext>
              </a:extLst>
            </p:cNvPr>
            <p:cNvSpPr/>
            <p:nvPr/>
          </p:nvSpPr>
          <p:spPr>
            <a:xfrm>
              <a:off x="4857757" y="1617828"/>
              <a:ext cx="660952" cy="6112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15F7280-50D4-E0DC-1C94-7462C9F16C52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3615471" y="1906399"/>
              <a:ext cx="1242286" cy="170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8484DD6-92A5-8165-6575-95380CF6CAC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V="1">
              <a:off x="3620444" y="1923456"/>
              <a:ext cx="1237313" cy="134390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E15ECFC-4D90-5002-323C-779DEF237BC7}"/>
                </a:ext>
              </a:extLst>
            </p:cNvPr>
            <p:cNvSpPr/>
            <p:nvPr/>
          </p:nvSpPr>
          <p:spPr>
            <a:xfrm>
              <a:off x="4857757" y="2961877"/>
              <a:ext cx="660952" cy="6112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E8DC671-080A-3214-E933-43B224B2A83B}"/>
                </a:ext>
              </a:extLst>
            </p:cNvPr>
            <p:cNvCxnSpPr>
              <a:cxnSpLocks/>
              <a:stCxn id="3" idx="6"/>
              <a:endCxn id="17" idx="2"/>
            </p:cNvCxnSpPr>
            <p:nvPr/>
          </p:nvCxnSpPr>
          <p:spPr>
            <a:xfrm>
              <a:off x="3620444" y="3267359"/>
              <a:ext cx="1237313" cy="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8A1024E-C895-DD64-9C99-FE64D21CBF20}"/>
                </a:ext>
              </a:extLst>
            </p:cNvPr>
            <p:cNvCxnSpPr>
              <a:cxnSpLocks/>
              <a:stCxn id="5" idx="6"/>
              <a:endCxn id="17" idx="2"/>
            </p:cNvCxnSpPr>
            <p:nvPr/>
          </p:nvCxnSpPr>
          <p:spPr>
            <a:xfrm>
              <a:off x="3615471" y="1906399"/>
              <a:ext cx="1242286" cy="136110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111CFB-EBF6-678B-5FCF-E58DAD74E2E7}"/>
                </a:ext>
              </a:extLst>
            </p:cNvPr>
            <p:cNvSpPr/>
            <p:nvPr/>
          </p:nvSpPr>
          <p:spPr>
            <a:xfrm>
              <a:off x="6346967" y="2266122"/>
              <a:ext cx="660952" cy="6112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5BB2330-CC02-B579-FFBB-38D57FAC3C03}"/>
                </a:ext>
              </a:extLst>
            </p:cNvPr>
            <p:cNvCxnSpPr>
              <a:cxnSpLocks/>
              <a:stCxn id="6" idx="6"/>
              <a:endCxn id="24" idx="2"/>
            </p:cNvCxnSpPr>
            <p:nvPr/>
          </p:nvCxnSpPr>
          <p:spPr>
            <a:xfrm>
              <a:off x="5518709" y="1923456"/>
              <a:ext cx="828258" cy="648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EDD3501-9BD2-F767-5DE7-A7D52971CEA1}"/>
                </a:ext>
              </a:extLst>
            </p:cNvPr>
            <p:cNvCxnSpPr>
              <a:cxnSpLocks/>
              <a:stCxn id="17" idx="6"/>
              <a:endCxn id="24" idx="2"/>
            </p:cNvCxnSpPr>
            <p:nvPr/>
          </p:nvCxnSpPr>
          <p:spPr>
            <a:xfrm flipV="1">
              <a:off x="5518709" y="2571750"/>
              <a:ext cx="828258" cy="695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8FE7CA-5B46-EB20-A8C2-108A46E8AB40}"/>
                </a:ext>
              </a:extLst>
            </p:cNvPr>
            <p:cNvSpPr txBox="1"/>
            <p:nvPr/>
          </p:nvSpPr>
          <p:spPr>
            <a:xfrm>
              <a:off x="4857757" y="1761038"/>
              <a:ext cx="700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NAND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063FD8-8EE5-0754-275B-36D5A0BB6F35}"/>
                </a:ext>
              </a:extLst>
            </p:cNvPr>
            <p:cNvSpPr txBox="1"/>
            <p:nvPr/>
          </p:nvSpPr>
          <p:spPr>
            <a:xfrm>
              <a:off x="4837879" y="3144668"/>
              <a:ext cx="700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OR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E03E79-53DA-092F-895E-9D721458379D}"/>
                </a:ext>
              </a:extLst>
            </p:cNvPr>
            <p:cNvSpPr txBox="1"/>
            <p:nvPr/>
          </p:nvSpPr>
          <p:spPr>
            <a:xfrm>
              <a:off x="6327088" y="2401455"/>
              <a:ext cx="700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AND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658B4D-8D5E-17A0-80C9-699252E34B6C}"/>
                </a:ext>
              </a:extLst>
            </p:cNvPr>
            <p:cNvSpPr txBox="1"/>
            <p:nvPr/>
          </p:nvSpPr>
          <p:spPr>
            <a:xfrm>
              <a:off x="2954519" y="994394"/>
              <a:ext cx="700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r>
                <a:rPr lang="ko-KR" altLang="en-US" b="1" dirty="0"/>
                <a:t>층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ED57D8-8575-9855-ED8E-C07E075B3EDD}"/>
                </a:ext>
              </a:extLst>
            </p:cNvPr>
            <p:cNvSpPr txBox="1"/>
            <p:nvPr/>
          </p:nvSpPr>
          <p:spPr>
            <a:xfrm>
              <a:off x="4818000" y="953892"/>
              <a:ext cx="700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r>
                <a:rPr lang="ko-KR" altLang="en-US" b="1" dirty="0"/>
                <a:t>층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F1BD61-7F11-471B-81D8-0C3380C13509}"/>
                </a:ext>
              </a:extLst>
            </p:cNvPr>
            <p:cNvSpPr txBox="1"/>
            <p:nvPr/>
          </p:nvSpPr>
          <p:spPr>
            <a:xfrm>
              <a:off x="6307210" y="953891"/>
              <a:ext cx="700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2</a:t>
              </a:r>
              <a:r>
                <a:rPr lang="ko-KR" altLang="en-US" b="1" dirty="0"/>
                <a:t>층</a:t>
              </a: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F0650350-33E0-82BE-2AF2-22AED83CD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837"/>
          <a:stretch/>
        </p:blipFill>
        <p:spPr>
          <a:xfrm>
            <a:off x="6081559" y="1051735"/>
            <a:ext cx="2835048" cy="31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0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1.5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다층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퍼셉트론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Logic gate - Wikipedia">
            <a:extLst>
              <a:ext uri="{FF2B5EF4-FFF2-40B4-BE49-F238E27FC236}">
                <a16:creationId xmlns:a16="http://schemas.microsoft.com/office/drawing/2014/main" id="{C270FCDE-5E5D-C6D1-9661-19900364E6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CF693-383F-9FDB-D6B4-C65A5E3E6BE8}"/>
              </a:ext>
            </a:extLst>
          </p:cNvPr>
          <p:cNvSpPr txBox="1"/>
          <p:nvPr/>
        </p:nvSpPr>
        <p:spPr>
          <a:xfrm>
            <a:off x="1270887" y="855523"/>
            <a:ext cx="7700238" cy="49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(</a:t>
            </a:r>
            <a:r>
              <a:rPr lang="ko-KR" altLang="en-US" sz="2000" b="1" dirty="0"/>
              <a:t>이론상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층 </a:t>
            </a:r>
            <a:r>
              <a:rPr lang="ko-KR" altLang="en-US" sz="2000" b="1" dirty="0" err="1"/>
              <a:t>퍼셉트론이면</a:t>
            </a:r>
            <a:r>
              <a:rPr lang="ko-KR" altLang="en-US" sz="2000" b="1" dirty="0"/>
              <a:t> 컴퓨터도 만들 수 있다</a:t>
            </a:r>
            <a:r>
              <a:rPr lang="en-US" altLang="ko-KR" sz="2000" b="1" dirty="0"/>
              <a:t>!!</a:t>
            </a:r>
            <a:endParaRPr lang="ko-KR" altLang="en-US" sz="2000" b="1" dirty="0"/>
          </a:p>
        </p:txBody>
      </p:sp>
      <p:pic>
        <p:nvPicPr>
          <p:cNvPr id="7174" name="Picture 6" descr="Chapter4: Digital Logic">
            <a:extLst>
              <a:ext uri="{FF2B5EF4-FFF2-40B4-BE49-F238E27FC236}">
                <a16:creationId xmlns:a16="http://schemas.microsoft.com/office/drawing/2014/main" id="{A9F72815-F603-6F73-6AFF-2C4747DA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86" y="1721733"/>
            <a:ext cx="2431579" cy="314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acBook Air (late 2020) review: Does Apple Silicon make a difference? |  Mashable">
            <a:extLst>
              <a:ext uri="{FF2B5EF4-FFF2-40B4-BE49-F238E27FC236}">
                <a16:creationId xmlns:a16="http://schemas.microsoft.com/office/drawing/2014/main" id="{07B7CEE3-BF7F-C8FC-55AD-6464177E5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2" b="92593" l="9936" r="89984">
                        <a14:foregroundMark x1="64503" y1="92593" x2="64503" y2="92593"/>
                        <a14:foregroundMark x1="59054" y1="92450" x2="59054" y2="92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31" y="2142962"/>
            <a:ext cx="3813360" cy="214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19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신경망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도표, 원, 스케치, 디자인이(가) 표시된 사진&#10;&#10;자동 생성된 설명">
            <a:extLst>
              <a:ext uri="{FF2B5EF4-FFF2-40B4-BE49-F238E27FC236}">
                <a16:creationId xmlns:a16="http://schemas.microsoft.com/office/drawing/2014/main" id="{71531A3E-4247-1F4B-AD9C-67C518279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46" y="1163359"/>
            <a:ext cx="3014358" cy="2334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ABEAEC-045B-1440-B0A3-02F521C50C3C}"/>
              </a:ext>
            </a:extLst>
          </p:cNvPr>
          <p:cNvSpPr txBox="1"/>
          <p:nvPr/>
        </p:nvSpPr>
        <p:spPr>
          <a:xfrm>
            <a:off x="1862868" y="3761306"/>
            <a:ext cx="6521713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신경망은 여러 개의 뉴런이 연결된 계층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GB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layer)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구성되어 있으며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뉴런은 입력을 받아 가중치를 곱하고 활성화 함수를 통과시켜 출력을 생성합니다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ore-GB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활성화 함수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7CBDF-E406-264B-A632-6A7D72B8B0D1}"/>
              </a:ext>
            </a:extLst>
          </p:cNvPr>
          <p:cNvSpPr txBox="1"/>
          <p:nvPr/>
        </p:nvSpPr>
        <p:spPr>
          <a:xfrm>
            <a:off x="1690577" y="981122"/>
            <a:ext cx="6996223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활성화 함수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GB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 function)</a:t>
            </a:r>
            <a:r>
              <a:rPr lang="en-US" altLang="ko-KR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인공 신경망에서 각 뉴런의 출력을 결정하는 함수</a:t>
            </a:r>
            <a:endParaRPr lang="en-US" altLang="ko-KR" b="1" dirty="0">
              <a:solidFill>
                <a:srgbClr val="0D0D0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입력 신호의 가중치 합을 변환하여 다음 층이나 출력으로 </a:t>
            </a:r>
            <a:r>
              <a:rPr lang="ko-KR" altLang="en-US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전달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활성화 함수는 비선형 함수* 여야 하며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이는 신경망이 복잡한 패턴을 학습할 수 있도록 합니다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원, 도표, 폰트, 그림이(가) 표시된 사진&#10;&#10;자동 생성된 설명">
            <a:extLst>
              <a:ext uri="{FF2B5EF4-FFF2-40B4-BE49-F238E27FC236}">
                <a16:creationId xmlns:a16="http://schemas.microsoft.com/office/drawing/2014/main" id="{0E1D072B-3B38-A34D-9E27-272F9E8C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415" y="2269666"/>
            <a:ext cx="2489508" cy="25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77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활성화 함수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계단 함수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직사각형, 스크린샷, 라인이(가) 표시된 사진&#10;&#10;자동 생성된 설명">
            <a:extLst>
              <a:ext uri="{FF2B5EF4-FFF2-40B4-BE49-F238E27FC236}">
                <a16:creationId xmlns:a16="http://schemas.microsoft.com/office/drawing/2014/main" id="{AFF28FED-680E-0244-8D58-9C5E898E6C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0"/>
          <a:stretch/>
        </p:blipFill>
        <p:spPr>
          <a:xfrm>
            <a:off x="1353963" y="1043588"/>
            <a:ext cx="4079476" cy="3054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F335-CB84-9B40-A70A-C244B24FD836}"/>
              </a:ext>
            </a:extLst>
          </p:cNvPr>
          <p:cNvSpPr txBox="1"/>
          <p:nvPr/>
        </p:nvSpPr>
        <p:spPr>
          <a:xfrm>
            <a:off x="5521241" y="1055550"/>
            <a:ext cx="3364823" cy="199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입력값을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기준으로 출력을 두 개의 값 중 하나로 분류하는 역할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일반적으로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분류하거나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-1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분류하는 데 사용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사용 예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이진 분류 문제에서 출력을 확률로 표현할 필요가 없는 경우에 사용 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012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활성화 함수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시그모이드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함수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라인, 그래프, 도표이(가) 표시된 사진&#10;&#10;자동 생성된 설명">
            <a:extLst>
              <a:ext uri="{FF2B5EF4-FFF2-40B4-BE49-F238E27FC236}">
                <a16:creationId xmlns:a16="http://schemas.microsoft.com/office/drawing/2014/main" id="{89A0BDB6-A38F-EF4A-A1C1-232DF9E04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55550"/>
            <a:ext cx="3987209" cy="3015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0DBFF-A997-2B4A-8748-A72706A429B5}"/>
              </a:ext>
            </a:extLst>
          </p:cNvPr>
          <p:cNvSpPr txBox="1"/>
          <p:nvPr/>
        </p:nvSpPr>
        <p:spPr>
          <a:xfrm>
            <a:off x="5521241" y="1055550"/>
            <a:ext cx="3364823" cy="199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부드러운 곡선 형태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입력에 따라 출력이 연속적으로 변화</a:t>
            </a:r>
            <a:endParaRPr lang="en-US" altLang="ko-KR" b="1" dirty="0">
              <a:solidFill>
                <a:srgbClr val="0D0D0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로지스틱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회귀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 이진 분류 문제에서 주로 사용 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 예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이진 분류 문제에서 출력을 확률로 표현할 때 주로 사용 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02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활성화 함수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ReLu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F9F95-32FD-1D4D-BEDB-70BEDA3BA3E0}"/>
              </a:ext>
            </a:extLst>
          </p:cNvPr>
          <p:cNvSpPr txBox="1"/>
          <p:nvPr/>
        </p:nvSpPr>
        <p:spPr>
          <a:xfrm>
            <a:off x="5310274" y="1055550"/>
            <a:ext cx="3681229" cy="3286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입력값이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양수인 경우 그 값을 그대로 출력하고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음수인 경우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출력하는 함수 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 예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심층 신경망에서 사용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이미지 분류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음성 인식</a:t>
            </a:r>
            <a:r>
              <a:rPr lang="en-US" altLang="ko-KR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계산적 효율성 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희소성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입력이 음수인 경우 출력이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특정 뉴런들을 비활성화해서 신경망의 희소성을 증가시켜 더 효율적인 학습을 가능하게 함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양수 영역에서 기울기가 </a:t>
            </a:r>
            <a:r>
              <a:rPr lang="ko-KR" altLang="en-US" b="1" dirty="0" err="1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일정해서</a:t>
            </a:r>
            <a:r>
              <a:rPr lang="en-US" altLang="ko-KR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b="1" dirty="0">
                <a:solidFill>
                  <a:srgbClr val="0D0D0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기울기 소실 문제*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해결하는 데 효과적</a:t>
            </a:r>
            <a:endParaRPr lang="en-US" altLang="ko-KR" b="1" i="0" dirty="0">
              <a:solidFill>
                <a:srgbClr val="0D0D0D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라인, 직사각형, 도표, 그래프이(가) 표시된 사진&#10;&#10;자동 생성된 설명">
            <a:extLst>
              <a:ext uri="{FF2B5EF4-FFF2-40B4-BE49-F238E27FC236}">
                <a16:creationId xmlns:a16="http://schemas.microsoft.com/office/drawing/2014/main" id="{F8A91A40-02EB-E24E-9A83-450E92873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6" y="1055551"/>
            <a:ext cx="3901298" cy="284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9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3.3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다차원 배열의 계산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7FA2B-F776-F3A8-837D-8EB4BF45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976424"/>
            <a:ext cx="3870270" cy="2241975"/>
          </a:xfrm>
          <a:prstGeom prst="rect">
            <a:avLst/>
          </a:prstGeom>
        </p:spPr>
      </p:pic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6FB4CD33-CC9C-9570-45EC-DBF853C9388C}"/>
              </a:ext>
            </a:extLst>
          </p:cNvPr>
          <p:cNvSpPr txBox="1"/>
          <p:nvPr/>
        </p:nvSpPr>
        <p:spPr>
          <a:xfrm>
            <a:off x="1408975" y="4079277"/>
            <a:ext cx="624869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/>
              <a:t>넘파이</a:t>
            </a:r>
            <a:r>
              <a:rPr lang="ko-KR" altLang="en-US" dirty="0"/>
              <a:t> 함수 </a:t>
            </a:r>
            <a:r>
              <a:rPr lang="en-US" dirty="0"/>
              <a:t>np.dot()</a:t>
            </a:r>
            <a:r>
              <a:rPr lang="ko-KR" altLang="en-US" dirty="0"/>
              <a:t>을 통해 행렬의 곱 계산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3A2324-C5E8-69E6-46DA-BFA01650C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65" y="1189932"/>
            <a:ext cx="3656160" cy="21076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3.3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다차원 배열의 계산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6FB4CD33-CC9C-9570-45EC-DBF853C9388C}"/>
              </a:ext>
            </a:extLst>
          </p:cNvPr>
          <p:cNvSpPr txBox="1"/>
          <p:nvPr/>
        </p:nvSpPr>
        <p:spPr>
          <a:xfrm>
            <a:off x="1408975" y="3820077"/>
            <a:ext cx="6248693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행렬의 곱에서는 대응하는 차원의 원소 수를 일치시켜야 함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DDD175-50A2-5226-C575-4104EE5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201974"/>
            <a:ext cx="5848699" cy="2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8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/>
              <a:t>동건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김태영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3 : </a:t>
            </a:r>
            <a:r>
              <a:rPr lang="ko-KR" altLang="en-US" dirty="0"/>
              <a:t>나영은</a:t>
            </a:r>
            <a:endParaRPr lang="en-US" altLang="ko-KR" dirty="0"/>
          </a:p>
          <a:p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/>
              <a:t>나상현</a:t>
            </a:r>
          </a:p>
          <a:p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5 : </a:t>
            </a:r>
            <a:r>
              <a:rPr lang="ko-KR" altLang="en-US" dirty="0"/>
              <a:t>정현석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B97BFC-A958-3663-3297-D6D770DC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720" y="1656235"/>
            <a:ext cx="4245136" cy="23027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3.3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다차원 배열의 계산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6FB4CD33-CC9C-9570-45EC-DBF853C9388C}"/>
              </a:ext>
            </a:extLst>
          </p:cNvPr>
          <p:cNvSpPr txBox="1"/>
          <p:nvPr/>
        </p:nvSpPr>
        <p:spPr>
          <a:xfrm>
            <a:off x="1408950" y="3577011"/>
            <a:ext cx="624869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신경망에서는 입력신호 </a:t>
            </a:r>
            <a:r>
              <a:rPr lang="en-US" altLang="ko-KR" dirty="0"/>
              <a:t>X </a:t>
            </a:r>
            <a:r>
              <a:rPr lang="ko-KR" altLang="en-US" dirty="0"/>
              <a:t>와 가중치 </a:t>
            </a:r>
            <a:r>
              <a:rPr lang="en-US" altLang="ko-KR" dirty="0"/>
              <a:t>W</a:t>
            </a:r>
            <a:r>
              <a:rPr lang="ko-KR" altLang="en-US" dirty="0"/>
              <a:t>의 행렬 곱을 통해 </a:t>
            </a:r>
            <a:r>
              <a:rPr lang="en-US" altLang="ko-KR" dirty="0"/>
              <a:t>Y</a:t>
            </a:r>
            <a:r>
              <a:rPr lang="ko-KR" altLang="en-US" dirty="0"/>
              <a:t>를 출력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5D460D-8F22-9D60-9359-512B254E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62" y="950966"/>
            <a:ext cx="6683837" cy="27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9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3.4 3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층 신경망 구현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929CCF-52B5-0D52-E6C1-71C10A5D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65" y="1269366"/>
            <a:ext cx="5509274" cy="2662625"/>
          </a:xfrm>
          <a:prstGeom prst="rect">
            <a:avLst/>
          </a:prstGeom>
        </p:spPr>
      </p:pic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F26B8861-2B16-0A05-EAFA-D34F6F9E61AF}"/>
              </a:ext>
            </a:extLst>
          </p:cNvPr>
          <p:cNvSpPr txBox="1"/>
          <p:nvPr/>
        </p:nvSpPr>
        <p:spPr>
          <a:xfrm>
            <a:off x="1221775" y="3624229"/>
            <a:ext cx="792222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/>
              <a:t>입력층</a:t>
            </a:r>
            <a:r>
              <a:rPr lang="en-US" altLang="ko-KR" dirty="0"/>
              <a:t>(0</a:t>
            </a:r>
            <a:r>
              <a:rPr lang="ko-KR" altLang="en-US" dirty="0"/>
              <a:t>층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 err="1"/>
              <a:t>은닉층</a:t>
            </a:r>
            <a:r>
              <a:rPr lang="en-US" altLang="ko-KR" dirty="0"/>
              <a:t>(1</a:t>
            </a:r>
            <a:r>
              <a:rPr lang="ko-KR" altLang="en-US" dirty="0"/>
              <a:t>층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ko-KR" altLang="en-US" dirty="0" err="1"/>
              <a:t>은닉층</a:t>
            </a:r>
            <a:r>
              <a:rPr lang="en-US" altLang="ko-KR" dirty="0"/>
              <a:t>(2</a:t>
            </a:r>
            <a:r>
              <a:rPr lang="ko-KR" altLang="en-US" dirty="0"/>
              <a:t>층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출력층</a:t>
            </a:r>
            <a:r>
              <a:rPr lang="en-US" altLang="ko-KR" dirty="0"/>
              <a:t>(3</a:t>
            </a:r>
            <a:r>
              <a:rPr lang="ko-KR" altLang="en-US" dirty="0"/>
              <a:t>층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개의 뉴런으로 구성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ko-KR" altLang="en-US" dirty="0"/>
              <a:t>층과 </a:t>
            </a:r>
            <a:r>
              <a:rPr lang="en-US" altLang="ko-KR" dirty="0"/>
              <a:t>2</a:t>
            </a:r>
            <a:r>
              <a:rPr lang="ko-KR" altLang="en-US" dirty="0"/>
              <a:t>층의</a:t>
            </a:r>
            <a:r>
              <a:rPr lang="en-US" altLang="ko-KR" dirty="0"/>
              <a:t> </a:t>
            </a:r>
            <a:r>
              <a:rPr lang="ko-KR" altLang="en-US" dirty="0"/>
              <a:t>활성화함수는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사용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출력층의 함수로는 </a:t>
            </a:r>
            <a:r>
              <a:rPr lang="ko-KR" altLang="en-US" dirty="0" err="1"/>
              <a:t>항등</a:t>
            </a:r>
            <a:r>
              <a:rPr lang="ko-KR" altLang="en-US" dirty="0"/>
              <a:t> 함수로 사용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A1FD6-1315-D726-0A59-E135406BD137}"/>
              </a:ext>
            </a:extLst>
          </p:cNvPr>
          <p:cNvSpPr txBox="1"/>
          <p:nvPr/>
        </p:nvSpPr>
        <p:spPr>
          <a:xfrm>
            <a:off x="2493884" y="884573"/>
            <a:ext cx="6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</a:t>
            </a:r>
            <a:r>
              <a:rPr lang="ko-KR" altLang="en-US" b="1" dirty="0"/>
              <a:t>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7C6D8-AC2C-8E9F-A112-1CE8C56B34E0}"/>
              </a:ext>
            </a:extLst>
          </p:cNvPr>
          <p:cNvSpPr txBox="1"/>
          <p:nvPr/>
        </p:nvSpPr>
        <p:spPr>
          <a:xfrm>
            <a:off x="6769838" y="881986"/>
            <a:ext cx="1562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층</a:t>
            </a:r>
            <a:r>
              <a:rPr lang="en-US" altLang="ko-KR" b="1" dirty="0"/>
              <a:t>(</a:t>
            </a:r>
            <a:r>
              <a:rPr lang="ko-KR" altLang="en-US" b="1" dirty="0" err="1"/>
              <a:t>항등</a:t>
            </a:r>
            <a:r>
              <a:rPr lang="ko-KR" altLang="en-US" b="1" dirty="0"/>
              <a:t> 함수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96FE-0F67-323A-B8FE-3EE7ECDFA9C6}"/>
              </a:ext>
            </a:extLst>
          </p:cNvPr>
          <p:cNvSpPr txBox="1"/>
          <p:nvPr/>
        </p:nvSpPr>
        <p:spPr>
          <a:xfrm>
            <a:off x="5204534" y="881987"/>
            <a:ext cx="1649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층</a:t>
            </a:r>
            <a:r>
              <a:rPr lang="en-US" altLang="ko-KR" b="1" dirty="0"/>
              <a:t>(</a:t>
            </a:r>
            <a:r>
              <a:rPr lang="ko-KR" altLang="en-US" b="1" dirty="0" err="1"/>
              <a:t>시그모이드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4DA53-9793-76A7-59ED-5DD71B420E66}"/>
              </a:ext>
            </a:extLst>
          </p:cNvPr>
          <p:cNvSpPr txBox="1"/>
          <p:nvPr/>
        </p:nvSpPr>
        <p:spPr>
          <a:xfrm>
            <a:off x="3584464" y="877373"/>
            <a:ext cx="1676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층</a:t>
            </a:r>
            <a:r>
              <a:rPr lang="en-US" altLang="ko-KR" b="1" dirty="0"/>
              <a:t>(</a:t>
            </a:r>
            <a:r>
              <a:rPr lang="ko-KR" altLang="en-US" b="1" dirty="0" err="1"/>
              <a:t>시그모이드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3.4 3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층 신경망 구현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D23187C-C5E7-ED31-BDC6-1A0C6FAFB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63" y="845454"/>
            <a:ext cx="4017442" cy="4034700"/>
          </a:xfrm>
          <a:prstGeom prst="rect">
            <a:avLst/>
          </a:prstGeom>
        </p:spPr>
      </p:pic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4823EEF3-3A80-7B2E-8F4E-4ABDCA7A11AD}"/>
              </a:ext>
            </a:extLst>
          </p:cNvPr>
          <p:cNvSpPr txBox="1"/>
          <p:nvPr/>
        </p:nvSpPr>
        <p:spPr>
          <a:xfrm>
            <a:off x="5654268" y="845454"/>
            <a:ext cx="286065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이 신경망은  신호가 순방향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-&gt;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으로 전달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앞으로의 신경망 학습에서 역방향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-&gt;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처리도 다룰 예정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946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3.5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출력층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설계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4823EEF3-3A80-7B2E-8F4E-4ABDCA7A11AD}"/>
              </a:ext>
            </a:extLst>
          </p:cNvPr>
          <p:cNvSpPr txBox="1"/>
          <p:nvPr/>
        </p:nvSpPr>
        <p:spPr>
          <a:xfrm>
            <a:off x="1463868" y="3359328"/>
            <a:ext cx="7212132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신경망은 분류와 회귀 모두 </a:t>
            </a:r>
            <a:r>
              <a:rPr lang="ko-KR" altLang="en-US" dirty="0" err="1"/>
              <a:t>이용가능하지만</a:t>
            </a:r>
            <a:r>
              <a:rPr lang="ko-KR" altLang="en-US" dirty="0"/>
              <a:t> 둘 중 어떤 </a:t>
            </a:r>
            <a:r>
              <a:rPr lang="ko-KR" altLang="en-US" dirty="0" err="1"/>
              <a:t>문제냐에</a:t>
            </a:r>
            <a:r>
              <a:rPr lang="ko-KR" altLang="en-US" dirty="0"/>
              <a:t> 따라 </a:t>
            </a:r>
            <a:r>
              <a:rPr lang="ko-KR" altLang="en-US" dirty="0" err="1"/>
              <a:t>출력층</a:t>
            </a:r>
            <a:r>
              <a:rPr lang="ko-KR" altLang="en-US" dirty="0"/>
              <a:t> 활성화 함수가 달라짐</a:t>
            </a:r>
            <a:r>
              <a:rPr lang="en-US" altLang="ko-KR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회귀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ko-KR" altLang="en-US" dirty="0" err="1"/>
              <a:t>항등함수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분류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ko-KR" altLang="en-US" dirty="0" err="1"/>
              <a:t>소프트맥스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09D71-A69C-5836-6DF6-4EDDA7B8D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95" y="1128701"/>
            <a:ext cx="5901277" cy="2230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971CC8-25BD-EA00-7B91-5C50ACC3DD21}"/>
              </a:ext>
            </a:extLst>
          </p:cNvPr>
          <p:cNvSpPr txBox="1"/>
          <p:nvPr/>
        </p:nvSpPr>
        <p:spPr>
          <a:xfrm>
            <a:off x="2538016" y="901661"/>
            <a:ext cx="129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항등함수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1ED92-3F7C-7F0F-20A6-47329F4ED793}"/>
              </a:ext>
            </a:extLst>
          </p:cNvPr>
          <p:cNvSpPr txBox="1"/>
          <p:nvPr/>
        </p:nvSpPr>
        <p:spPr>
          <a:xfrm>
            <a:off x="6388375" y="901660"/>
            <a:ext cx="212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소프트맥스</a:t>
            </a:r>
            <a:r>
              <a:rPr lang="ko-KR" altLang="en-US" b="1" dirty="0"/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647015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3.5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출력층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설계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4823EEF3-3A80-7B2E-8F4E-4ABDCA7A11AD}"/>
              </a:ext>
            </a:extLst>
          </p:cNvPr>
          <p:cNvSpPr txBox="1"/>
          <p:nvPr/>
        </p:nvSpPr>
        <p:spPr>
          <a:xfrm>
            <a:off x="1463868" y="3359328"/>
            <a:ext cx="7212132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/>
              <a:t>소프트맥스</a:t>
            </a:r>
            <a:r>
              <a:rPr lang="ko-KR" altLang="en-US" dirty="0"/>
              <a:t> 함수 </a:t>
            </a:r>
            <a:r>
              <a:rPr lang="ko-KR" altLang="en-US" dirty="0" err="1"/>
              <a:t>구현시</a:t>
            </a:r>
            <a:r>
              <a:rPr lang="ko-KR" altLang="en-US" dirty="0"/>
              <a:t> 지수함수는 는 큰 값을 내므로 큰 </a:t>
            </a:r>
            <a:r>
              <a:rPr lang="ko-KR" altLang="en-US" dirty="0" err="1"/>
              <a:t>값끼리의</a:t>
            </a:r>
            <a:r>
              <a:rPr lang="ko-KR" altLang="en-US" dirty="0"/>
              <a:t> 나눗셈은 불안정한 결과 수치를 </a:t>
            </a:r>
            <a:r>
              <a:rPr lang="ko-KR" altLang="en-US" dirty="0" err="1"/>
              <a:t>나태낼</a:t>
            </a:r>
            <a:r>
              <a:rPr lang="ko-KR" altLang="en-US" dirty="0"/>
              <a:t> 수 있음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/>
              <a:t>소프트맥스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SDGothicNeo"/>
              </a:rPr>
              <a:t>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"/>
              </a:rPr>
              <a:t> 지수함수 계산 시 어떤 정수를 더하거나 빼도 결과는 바뀌지 않음</a:t>
            </a:r>
            <a:endParaRPr lang="en-US" altLang="ko-KR" b="0" i="0" dirty="0">
              <a:solidFill>
                <a:srgbClr val="333333"/>
              </a:solidFill>
              <a:effectLst/>
              <a:latin typeface="AppleSDGothicNe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AppleSDGothicNe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AppleSDGothicNeo"/>
              </a:rPr>
              <a:t>분모 분자에 </a:t>
            </a:r>
            <a:r>
              <a:rPr lang="en-US" altLang="ko-KR" dirty="0">
                <a:solidFill>
                  <a:srgbClr val="333333"/>
                </a:solidFill>
                <a:latin typeface="AppleSDGothicNeo"/>
              </a:rPr>
              <a:t>C’</a:t>
            </a:r>
            <a:r>
              <a:rPr lang="ko-KR" altLang="en-US" dirty="0">
                <a:solidFill>
                  <a:srgbClr val="333333"/>
                </a:solidFill>
                <a:latin typeface="AppleSDGothicNeo"/>
              </a:rPr>
              <a:t>을 더하여 </a:t>
            </a:r>
            <a:r>
              <a:rPr lang="ko-KR" altLang="en-US" dirty="0" err="1">
                <a:solidFill>
                  <a:srgbClr val="333333"/>
                </a:solidFill>
                <a:latin typeface="AppleSDGothicNeo"/>
              </a:rPr>
              <a:t>오버플로</a:t>
            </a:r>
            <a:r>
              <a:rPr lang="ko-KR" altLang="en-US" dirty="0">
                <a:solidFill>
                  <a:srgbClr val="333333"/>
                </a:solidFill>
                <a:latin typeface="AppleSDGothicNeo"/>
              </a:rPr>
              <a:t> 문제 해결</a:t>
            </a:r>
            <a:r>
              <a:rPr lang="en-US" altLang="ko-KR" dirty="0">
                <a:solidFill>
                  <a:srgbClr val="333333"/>
                </a:solidFill>
                <a:latin typeface="AppleSDGothicNeo"/>
              </a:rPr>
              <a:t>(C’</a:t>
            </a:r>
            <a:r>
              <a:rPr lang="ko-KR" altLang="en-US" dirty="0">
                <a:solidFill>
                  <a:srgbClr val="333333"/>
                </a:solidFill>
                <a:latin typeface="AppleSDGothicNeo"/>
              </a:rPr>
              <a:t>에 최댓값을 이용</a:t>
            </a:r>
            <a:r>
              <a:rPr lang="en-US" altLang="ko-KR" dirty="0">
                <a:solidFill>
                  <a:srgbClr val="333333"/>
                </a:solidFill>
                <a:latin typeface="AppleSDGothicNeo"/>
              </a:rPr>
              <a:t>)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299F69-596D-FDCF-5442-848C1C89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069" y="1010752"/>
            <a:ext cx="3088931" cy="21776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B30B86-34C7-7638-E418-296DDDCBC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969" y="1200593"/>
            <a:ext cx="4088746" cy="18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21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3.5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출력층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설계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4823EEF3-3A80-7B2E-8F4E-4ABDCA7A11AD}"/>
              </a:ext>
            </a:extLst>
          </p:cNvPr>
          <p:cNvSpPr txBox="1"/>
          <p:nvPr/>
        </p:nvSpPr>
        <p:spPr>
          <a:xfrm>
            <a:off x="1408975" y="2947815"/>
            <a:ext cx="7212132" cy="283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/>
              <a:t>소프트 맥스 출력의 총합은 </a:t>
            </a:r>
            <a:r>
              <a:rPr lang="en-US" altLang="ko-KR" b="1" dirty="0"/>
              <a:t>1 </a:t>
            </a:r>
            <a:r>
              <a:rPr lang="en-US" altLang="ko-KR" dirty="0"/>
              <a:t>=&gt; </a:t>
            </a:r>
            <a:r>
              <a:rPr lang="ko-KR" altLang="en-US" dirty="0"/>
              <a:t>확률로 계산가능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[0] 확률 0.018 (1.8%),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[1] 확률 0.245 (24.5%)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[2] 확률 0.737 (73.7%)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Arial Unicode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y=exp(x)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가 단조 증가 함수</a:t>
            </a:r>
            <a:r>
              <a:rPr lang="ko-KR" altLang="en-US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rial Unicode MS"/>
              </a:rPr>
              <a:t>=&gt;</a:t>
            </a:r>
            <a:r>
              <a:rPr lang="ko-KR" altLang="en-US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rial Unicode MS"/>
              </a:rPr>
              <a:t>각 원소의 대소 관계는 변하지 않음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Arial Unicode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047BAA-6D0B-5483-17BF-799A6A00D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778" y="1649354"/>
            <a:ext cx="5283001" cy="9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3.5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출력층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설계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4823EEF3-3A80-7B2E-8F4E-4ABDCA7A11AD}"/>
              </a:ext>
            </a:extLst>
          </p:cNvPr>
          <p:cNvSpPr txBox="1"/>
          <p:nvPr/>
        </p:nvSpPr>
        <p:spPr>
          <a:xfrm>
            <a:off x="1585097" y="3662200"/>
            <a:ext cx="7212132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Arial Unicode MS"/>
              </a:rPr>
              <a:t>출력층의 뉴런의 수는 문제에 맞게 적절히 </a:t>
            </a:r>
            <a:r>
              <a:rPr lang="ko-KR" altLang="en-US" dirty="0" err="1">
                <a:solidFill>
                  <a:schemeClr val="tx1"/>
                </a:solidFill>
                <a:latin typeface="Arial Unicode MS"/>
              </a:rPr>
              <a:t>정해야함</a:t>
            </a:r>
            <a:endParaRPr lang="en-US" altLang="ko-KR" dirty="0">
              <a:solidFill>
                <a:schemeClr val="tx1"/>
              </a:solidFill>
              <a:latin typeface="Arial Unicode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Arial Unicode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 Unicode MS"/>
              </a:rPr>
              <a:t>0~9</a:t>
            </a:r>
            <a:r>
              <a:rPr lang="ko-KR" altLang="en-US" dirty="0">
                <a:solidFill>
                  <a:schemeClr val="tx1"/>
                </a:solidFill>
                <a:latin typeface="Arial Unicode MS"/>
              </a:rPr>
              <a:t>숫자를 판단하는 분류에서 </a:t>
            </a:r>
            <a:r>
              <a:rPr lang="en-US" altLang="ko-KR" dirty="0">
                <a:solidFill>
                  <a:schemeClr val="tx1"/>
                </a:solidFill>
                <a:latin typeface="Arial Unicode MS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Arial Unicode MS"/>
              </a:rPr>
              <a:t>개 뉴런을 설정하여 </a:t>
            </a:r>
            <a:r>
              <a:rPr lang="ko-KR" altLang="en-US" dirty="0" err="1">
                <a:solidFill>
                  <a:schemeClr val="tx1"/>
                </a:solidFill>
                <a:latin typeface="Arial Unicode MS"/>
              </a:rPr>
              <a:t>입력이미지</a:t>
            </a:r>
            <a:r>
              <a:rPr lang="ko-KR" altLang="en-US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rial Unicode MS"/>
              </a:rPr>
              <a:t>‘2’</a:t>
            </a:r>
            <a:r>
              <a:rPr lang="ko-KR" altLang="en-US" dirty="0">
                <a:solidFill>
                  <a:schemeClr val="tx1"/>
                </a:solidFill>
                <a:latin typeface="Arial Unicode MS"/>
              </a:rPr>
              <a:t>를 적절히 판단했음을 알 수 있음</a:t>
            </a:r>
            <a:endParaRPr lang="en-US" altLang="ko-KR" dirty="0">
              <a:solidFill>
                <a:schemeClr val="tx1"/>
              </a:solidFill>
              <a:latin typeface="Arial Unicode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02594-209F-2473-4C69-B95FA306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97" y="792340"/>
            <a:ext cx="4979401" cy="27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7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손글씨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인식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MNIST 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데이터셋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E76784-7D43-1FE1-66DA-530332D2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230" y="1278382"/>
            <a:ext cx="4978333" cy="33611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552EC0-AB95-5092-8533-B023B5645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962" y="2571750"/>
            <a:ext cx="774432" cy="7744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손글씨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인식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One-Hot-Encoding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Tensorflow] 분류기 학습을 위한 One-Hot encoding 라벨 생성하기">
            <a:extLst>
              <a:ext uri="{FF2B5EF4-FFF2-40B4-BE49-F238E27FC236}">
                <a16:creationId xmlns:a16="http://schemas.microsoft.com/office/drawing/2014/main" id="{58F34B32-9E8E-57CE-D8B4-880CF613F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16547"/>
          <a:stretch/>
        </p:blipFill>
        <p:spPr bwMode="auto">
          <a:xfrm>
            <a:off x="1677496" y="1375746"/>
            <a:ext cx="6920495" cy="328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023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손글씨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인식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MNIST 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데이터셋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E76784-7D43-1FE1-66DA-530332D2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230" y="1278382"/>
            <a:ext cx="4978333" cy="33611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552EC0-AB95-5092-8533-B023B5645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962" y="2571750"/>
            <a:ext cx="774432" cy="77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3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규칙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6DDA9B94-F001-92C6-8F9E-1F821610D9AD}"/>
              </a:ext>
            </a:extLst>
          </p:cNvPr>
          <p:cNvSpPr txBox="1"/>
          <p:nvPr/>
        </p:nvSpPr>
        <p:spPr>
          <a:xfrm>
            <a:off x="1727026" y="1909067"/>
            <a:ext cx="707506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각자 공부해서 토요일 오후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7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시까지 공부한 내용 </a:t>
            </a:r>
            <a:r>
              <a:rPr lang="en-US" altLang="ko-KR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Github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코드 올리기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CE37EA63-4EFE-4645-FB1C-3409A59942DD}"/>
              </a:ext>
            </a:extLst>
          </p:cNvPr>
          <p:cNvSpPr txBox="1"/>
          <p:nvPr/>
        </p:nvSpPr>
        <p:spPr>
          <a:xfrm>
            <a:off x="1727027" y="2670334"/>
            <a:ext cx="684713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매주 토요일 오후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7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시에 줌으로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비대면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회의하며 질의응답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손글씨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인식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신경망의 추론 처리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EF1249-7BE1-0F2D-A269-F684C062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599" y="937382"/>
            <a:ext cx="3950065" cy="37713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F002B9-3E0E-0C34-4952-37F0331B9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475" y="2723052"/>
            <a:ext cx="1095528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1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손글씨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인식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배치 처리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87EEED-22A5-730D-286E-EB1660E9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9" y="1065472"/>
            <a:ext cx="3046482" cy="1506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C699F-1986-D06B-B129-CAC9886D2CBE}"/>
              </a:ext>
            </a:extLst>
          </p:cNvPr>
          <p:cNvSpPr txBox="1"/>
          <p:nvPr/>
        </p:nvSpPr>
        <p:spPr>
          <a:xfrm>
            <a:off x="4824320" y="997946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매개 변수의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형상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주의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831C38-DC7C-1442-34B4-C3519188FED6}"/>
              </a:ext>
            </a:extLst>
          </p:cNvPr>
          <p:cNvGrpSpPr/>
          <p:nvPr/>
        </p:nvGrpSpPr>
        <p:grpSpPr>
          <a:xfrm>
            <a:off x="1661470" y="3839313"/>
            <a:ext cx="1047082" cy="615554"/>
            <a:chOff x="1554846" y="2908730"/>
            <a:chExt cx="1047082" cy="615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F1A9F6-46A8-0FA0-6E3F-093BE5F6477C}"/>
                </a:ext>
              </a:extLst>
            </p:cNvPr>
            <p:cNvSpPr txBox="1"/>
            <p:nvPr/>
          </p:nvSpPr>
          <p:spPr>
            <a:xfrm>
              <a:off x="1925941" y="290873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X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0BFE6B-2EBA-19B4-DC94-73A862E0DF6B}"/>
                </a:ext>
              </a:extLst>
            </p:cNvPr>
            <p:cNvSpPr txBox="1"/>
            <p:nvPr/>
          </p:nvSpPr>
          <p:spPr>
            <a:xfrm>
              <a:off x="1554846" y="3216507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100 * 784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FC9C22-0D20-6E90-349A-F8360F6CC410}"/>
              </a:ext>
            </a:extLst>
          </p:cNvPr>
          <p:cNvSpPr txBox="1"/>
          <p:nvPr/>
        </p:nvSpPr>
        <p:spPr>
          <a:xfrm>
            <a:off x="3364180" y="3839313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3EC44-E346-CC1A-16A0-1684759E4A3B}"/>
              </a:ext>
            </a:extLst>
          </p:cNvPr>
          <p:cNvSpPr txBox="1"/>
          <p:nvPr/>
        </p:nvSpPr>
        <p:spPr>
          <a:xfrm>
            <a:off x="3134149" y="4147090"/>
            <a:ext cx="938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784 * 50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D46E1-B70F-363C-4068-89566602C5AA}"/>
              </a:ext>
            </a:extLst>
          </p:cNvPr>
          <p:cNvSpPr txBox="1"/>
          <p:nvPr/>
        </p:nvSpPr>
        <p:spPr>
          <a:xfrm>
            <a:off x="4780753" y="3839313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W2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62AE7-0F41-1BDD-97CA-AFA0D61FA8E4}"/>
              </a:ext>
            </a:extLst>
          </p:cNvPr>
          <p:cNvSpPr txBox="1"/>
          <p:nvPr/>
        </p:nvSpPr>
        <p:spPr>
          <a:xfrm>
            <a:off x="4550722" y="4147090"/>
            <a:ext cx="938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50 * 100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8E626-3A9D-5145-5F38-71D11303EEAE}"/>
              </a:ext>
            </a:extLst>
          </p:cNvPr>
          <p:cNvSpPr txBox="1"/>
          <p:nvPr/>
        </p:nvSpPr>
        <p:spPr>
          <a:xfrm>
            <a:off x="6197326" y="3839313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W3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AAD5E-EAB9-4D37-A270-A722CAE7DE37}"/>
              </a:ext>
            </a:extLst>
          </p:cNvPr>
          <p:cNvSpPr txBox="1"/>
          <p:nvPr/>
        </p:nvSpPr>
        <p:spPr>
          <a:xfrm>
            <a:off x="5967295" y="4147090"/>
            <a:ext cx="938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 * 10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484970-3EB9-0818-7B49-D42A58B3BD4B}"/>
              </a:ext>
            </a:extLst>
          </p:cNvPr>
          <p:cNvSpPr txBox="1"/>
          <p:nvPr/>
        </p:nvSpPr>
        <p:spPr>
          <a:xfrm>
            <a:off x="7700461" y="383931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54C6F-8612-7EA7-407D-346C582F2B03}"/>
              </a:ext>
            </a:extLst>
          </p:cNvPr>
          <p:cNvSpPr txBox="1"/>
          <p:nvPr/>
        </p:nvSpPr>
        <p:spPr>
          <a:xfrm>
            <a:off x="7383868" y="4147090"/>
            <a:ext cx="938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 * 10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67250EA-3CD0-04E2-7F99-032A0F6B054C}"/>
              </a:ext>
            </a:extLst>
          </p:cNvPr>
          <p:cNvGrpSpPr/>
          <p:nvPr/>
        </p:nvGrpSpPr>
        <p:grpSpPr>
          <a:xfrm>
            <a:off x="2482672" y="4423723"/>
            <a:ext cx="881508" cy="276293"/>
            <a:chOff x="2473599" y="3493140"/>
            <a:chExt cx="881508" cy="276293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F914D64-EEB8-FBDC-30D9-23BB7F6A388A}"/>
                </a:ext>
              </a:extLst>
            </p:cNvPr>
            <p:cNvCxnSpPr/>
            <p:nvPr/>
          </p:nvCxnSpPr>
          <p:spPr>
            <a:xfrm>
              <a:off x="2473599" y="3493140"/>
              <a:ext cx="0" cy="276293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F397607-31D3-D356-3AE2-4F836B66C73F}"/>
                </a:ext>
              </a:extLst>
            </p:cNvPr>
            <p:cNvCxnSpPr/>
            <p:nvPr/>
          </p:nvCxnSpPr>
          <p:spPr>
            <a:xfrm>
              <a:off x="2473599" y="3769433"/>
              <a:ext cx="881508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CE9512A-82C1-6A36-6666-690A0B3B1274}"/>
                </a:ext>
              </a:extLst>
            </p:cNvPr>
            <p:cNvCxnSpPr/>
            <p:nvPr/>
          </p:nvCxnSpPr>
          <p:spPr>
            <a:xfrm flipV="1">
              <a:off x="3355107" y="3493140"/>
              <a:ext cx="0" cy="27629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FAE540-A5F4-E6F8-AD97-0C3C92134DC2}"/>
              </a:ext>
            </a:extLst>
          </p:cNvPr>
          <p:cNvGrpSpPr/>
          <p:nvPr/>
        </p:nvGrpSpPr>
        <p:grpSpPr>
          <a:xfrm>
            <a:off x="3842196" y="4423723"/>
            <a:ext cx="881508" cy="276293"/>
            <a:chOff x="2473599" y="3493140"/>
            <a:chExt cx="881508" cy="27629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BFA5FD-A756-B1B3-2351-B157B85B6D85}"/>
                </a:ext>
              </a:extLst>
            </p:cNvPr>
            <p:cNvCxnSpPr/>
            <p:nvPr/>
          </p:nvCxnSpPr>
          <p:spPr>
            <a:xfrm>
              <a:off x="2473599" y="3493140"/>
              <a:ext cx="0" cy="276293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D38ACFE-5689-C2BF-30E8-0B780598EC1A}"/>
                </a:ext>
              </a:extLst>
            </p:cNvPr>
            <p:cNvCxnSpPr/>
            <p:nvPr/>
          </p:nvCxnSpPr>
          <p:spPr>
            <a:xfrm>
              <a:off x="2473599" y="3769433"/>
              <a:ext cx="881508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E2C003B9-70D8-B41F-25C7-EFABF106976F}"/>
                </a:ext>
              </a:extLst>
            </p:cNvPr>
            <p:cNvCxnSpPr/>
            <p:nvPr/>
          </p:nvCxnSpPr>
          <p:spPr>
            <a:xfrm flipV="1">
              <a:off x="3355107" y="3493140"/>
              <a:ext cx="0" cy="27629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702668B-4B53-962B-AD65-536DBD2AFDDE}"/>
              </a:ext>
            </a:extLst>
          </p:cNvPr>
          <p:cNvGrpSpPr/>
          <p:nvPr/>
        </p:nvGrpSpPr>
        <p:grpSpPr>
          <a:xfrm>
            <a:off x="5258769" y="4423723"/>
            <a:ext cx="881508" cy="276293"/>
            <a:chOff x="2473599" y="3493140"/>
            <a:chExt cx="881508" cy="276293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7383346-7D96-609A-1C7A-B415A23628F7}"/>
                </a:ext>
              </a:extLst>
            </p:cNvPr>
            <p:cNvCxnSpPr/>
            <p:nvPr/>
          </p:nvCxnSpPr>
          <p:spPr>
            <a:xfrm>
              <a:off x="2473599" y="3493140"/>
              <a:ext cx="0" cy="276293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1BF98F9-5719-0562-4972-DF3CA9952C1D}"/>
                </a:ext>
              </a:extLst>
            </p:cNvPr>
            <p:cNvCxnSpPr/>
            <p:nvPr/>
          </p:nvCxnSpPr>
          <p:spPr>
            <a:xfrm>
              <a:off x="2473599" y="3769433"/>
              <a:ext cx="881508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7AD1D12B-48FF-BC16-6028-1488D4D4EF6B}"/>
                </a:ext>
              </a:extLst>
            </p:cNvPr>
            <p:cNvCxnSpPr/>
            <p:nvPr/>
          </p:nvCxnSpPr>
          <p:spPr>
            <a:xfrm flipV="1">
              <a:off x="3355107" y="3493140"/>
              <a:ext cx="0" cy="27629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0E0C88A-0F5D-6456-F83D-5F02BF573D0A}"/>
              </a:ext>
            </a:extLst>
          </p:cNvPr>
          <p:cNvGrpSpPr/>
          <p:nvPr/>
        </p:nvGrpSpPr>
        <p:grpSpPr>
          <a:xfrm>
            <a:off x="6703866" y="4423723"/>
            <a:ext cx="1301483" cy="276293"/>
            <a:chOff x="2473599" y="3493140"/>
            <a:chExt cx="881508" cy="276293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20CC9AF-4F7F-7781-B436-2669C9AB1C1D}"/>
                </a:ext>
              </a:extLst>
            </p:cNvPr>
            <p:cNvCxnSpPr/>
            <p:nvPr/>
          </p:nvCxnSpPr>
          <p:spPr>
            <a:xfrm>
              <a:off x="2473599" y="3493140"/>
              <a:ext cx="0" cy="276293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53A23E5-5B33-8A93-AC04-E949D1D6E8A8}"/>
                </a:ext>
              </a:extLst>
            </p:cNvPr>
            <p:cNvCxnSpPr/>
            <p:nvPr/>
          </p:nvCxnSpPr>
          <p:spPr>
            <a:xfrm>
              <a:off x="2473599" y="3769433"/>
              <a:ext cx="881508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7CCE79CA-5B18-6F40-CF61-09DB0E8CDB49}"/>
                </a:ext>
              </a:extLst>
            </p:cNvPr>
            <p:cNvCxnSpPr/>
            <p:nvPr/>
          </p:nvCxnSpPr>
          <p:spPr>
            <a:xfrm flipV="1">
              <a:off x="3355107" y="3493140"/>
              <a:ext cx="0" cy="27629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A19CE26-3F31-F5F7-5205-F2E7B08FE1D2}"/>
              </a:ext>
            </a:extLst>
          </p:cNvPr>
          <p:cNvGrpSpPr/>
          <p:nvPr/>
        </p:nvGrpSpPr>
        <p:grpSpPr>
          <a:xfrm>
            <a:off x="1949708" y="4423723"/>
            <a:ext cx="5749224" cy="431875"/>
            <a:chOff x="2473599" y="3493140"/>
            <a:chExt cx="881508" cy="276293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FA10F4B8-10B1-57BE-4FF9-02FB1BDD02BC}"/>
                </a:ext>
              </a:extLst>
            </p:cNvPr>
            <p:cNvCxnSpPr/>
            <p:nvPr/>
          </p:nvCxnSpPr>
          <p:spPr>
            <a:xfrm>
              <a:off x="2473599" y="3493140"/>
              <a:ext cx="0" cy="276293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57B6B10-AD4D-CE70-EFFE-2BB5DC1AE0E8}"/>
                </a:ext>
              </a:extLst>
            </p:cNvPr>
            <p:cNvCxnSpPr/>
            <p:nvPr/>
          </p:nvCxnSpPr>
          <p:spPr>
            <a:xfrm>
              <a:off x="2473599" y="3769433"/>
              <a:ext cx="881508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FEDE9B85-BBC6-3803-5085-82D970F9D601}"/>
                </a:ext>
              </a:extLst>
            </p:cNvPr>
            <p:cNvCxnSpPr/>
            <p:nvPr/>
          </p:nvCxnSpPr>
          <p:spPr>
            <a:xfrm flipV="1">
              <a:off x="3355107" y="3493140"/>
              <a:ext cx="0" cy="27629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5241AD4-EE03-EEF7-A8DB-06963F9BC8B4}"/>
              </a:ext>
            </a:extLst>
          </p:cNvPr>
          <p:cNvGrpSpPr/>
          <p:nvPr/>
        </p:nvGrpSpPr>
        <p:grpSpPr>
          <a:xfrm>
            <a:off x="1920099" y="2664915"/>
            <a:ext cx="511680" cy="615554"/>
            <a:chOff x="1822548" y="2908730"/>
            <a:chExt cx="511680" cy="6155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4F50932-80BC-32E3-30FC-FBF6292551A2}"/>
                </a:ext>
              </a:extLst>
            </p:cNvPr>
            <p:cNvSpPr txBox="1"/>
            <p:nvPr/>
          </p:nvSpPr>
          <p:spPr>
            <a:xfrm>
              <a:off x="1925941" y="290873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X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8419BE-1A22-813A-0CA3-CDC884938C6E}"/>
                </a:ext>
              </a:extLst>
            </p:cNvPr>
            <p:cNvSpPr txBox="1"/>
            <p:nvPr/>
          </p:nvSpPr>
          <p:spPr>
            <a:xfrm>
              <a:off x="1822548" y="3216507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784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2D95B29-9C13-414E-807B-9673DA7103B2}"/>
              </a:ext>
            </a:extLst>
          </p:cNvPr>
          <p:cNvSpPr txBox="1"/>
          <p:nvPr/>
        </p:nvSpPr>
        <p:spPr>
          <a:xfrm>
            <a:off x="3355107" y="2664915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29EF7E-6E27-6EC8-554F-5CC6E6370F81}"/>
              </a:ext>
            </a:extLst>
          </p:cNvPr>
          <p:cNvSpPr txBox="1"/>
          <p:nvPr/>
        </p:nvSpPr>
        <p:spPr>
          <a:xfrm>
            <a:off x="3125076" y="2972692"/>
            <a:ext cx="938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784 * 50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34C6E1-14E8-E65D-3D3D-BF369B11E5C1}"/>
              </a:ext>
            </a:extLst>
          </p:cNvPr>
          <p:cNvSpPr txBox="1"/>
          <p:nvPr/>
        </p:nvSpPr>
        <p:spPr>
          <a:xfrm>
            <a:off x="4771680" y="2664915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W2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FDC5AE-E462-5AC2-6EC8-D3834CCEA720}"/>
              </a:ext>
            </a:extLst>
          </p:cNvPr>
          <p:cNvSpPr txBox="1"/>
          <p:nvPr/>
        </p:nvSpPr>
        <p:spPr>
          <a:xfrm>
            <a:off x="4541649" y="2972692"/>
            <a:ext cx="938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50 * 100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9C96FC-3652-8497-80CC-F3B910876233}"/>
              </a:ext>
            </a:extLst>
          </p:cNvPr>
          <p:cNvSpPr txBox="1"/>
          <p:nvPr/>
        </p:nvSpPr>
        <p:spPr>
          <a:xfrm>
            <a:off x="6188253" y="2664915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W3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37579B3-AAF9-9C92-67FB-7F08C7668B7E}"/>
              </a:ext>
            </a:extLst>
          </p:cNvPr>
          <p:cNvSpPr txBox="1"/>
          <p:nvPr/>
        </p:nvSpPr>
        <p:spPr>
          <a:xfrm>
            <a:off x="5958222" y="2972692"/>
            <a:ext cx="938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 * 10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B85D85-CDDA-4364-6CAA-02E002D8D6F0}"/>
              </a:ext>
            </a:extLst>
          </p:cNvPr>
          <p:cNvSpPr txBox="1"/>
          <p:nvPr/>
        </p:nvSpPr>
        <p:spPr>
          <a:xfrm>
            <a:off x="7691388" y="266491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E9B89A-913D-472F-D5AC-CDB5A83C8A7B}"/>
              </a:ext>
            </a:extLst>
          </p:cNvPr>
          <p:cNvSpPr txBox="1"/>
          <p:nvPr/>
        </p:nvSpPr>
        <p:spPr>
          <a:xfrm>
            <a:off x="7642497" y="297269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574DF63-50A1-60E0-168D-551BB409536E}"/>
              </a:ext>
            </a:extLst>
          </p:cNvPr>
          <p:cNvGrpSpPr/>
          <p:nvPr/>
        </p:nvGrpSpPr>
        <p:grpSpPr>
          <a:xfrm>
            <a:off x="2174007" y="3249325"/>
            <a:ext cx="1181100" cy="276293"/>
            <a:chOff x="2473599" y="3493140"/>
            <a:chExt cx="881508" cy="276293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BB2F3AB-02A8-E70F-825F-55DB027B433B}"/>
                </a:ext>
              </a:extLst>
            </p:cNvPr>
            <p:cNvCxnSpPr/>
            <p:nvPr/>
          </p:nvCxnSpPr>
          <p:spPr>
            <a:xfrm>
              <a:off x="2473599" y="3493140"/>
              <a:ext cx="0" cy="27629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9D0E2CB-F931-754B-1263-DA18D7C15DA7}"/>
                </a:ext>
              </a:extLst>
            </p:cNvPr>
            <p:cNvCxnSpPr/>
            <p:nvPr/>
          </p:nvCxnSpPr>
          <p:spPr>
            <a:xfrm>
              <a:off x="2473599" y="3769433"/>
              <a:ext cx="88150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8C5A891-1039-0FCF-C249-EABF913C2F29}"/>
                </a:ext>
              </a:extLst>
            </p:cNvPr>
            <p:cNvCxnSpPr/>
            <p:nvPr/>
          </p:nvCxnSpPr>
          <p:spPr>
            <a:xfrm flipV="1">
              <a:off x="3355107" y="3493140"/>
              <a:ext cx="0" cy="27629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7857100-4A5A-3E30-A206-30ECBEBB3375}"/>
              </a:ext>
            </a:extLst>
          </p:cNvPr>
          <p:cNvGrpSpPr/>
          <p:nvPr/>
        </p:nvGrpSpPr>
        <p:grpSpPr>
          <a:xfrm>
            <a:off x="3833123" y="3249325"/>
            <a:ext cx="881508" cy="276293"/>
            <a:chOff x="2473599" y="3493140"/>
            <a:chExt cx="881508" cy="276293"/>
          </a:xfrm>
        </p:grpSpPr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4CB4F1-FFCE-8E8E-E815-C53BBA6E73D7}"/>
                </a:ext>
              </a:extLst>
            </p:cNvPr>
            <p:cNvCxnSpPr/>
            <p:nvPr/>
          </p:nvCxnSpPr>
          <p:spPr>
            <a:xfrm>
              <a:off x="2473599" y="3493140"/>
              <a:ext cx="0" cy="27629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645F99E-A229-8BB5-BFB2-0494B49B1A39}"/>
                </a:ext>
              </a:extLst>
            </p:cNvPr>
            <p:cNvCxnSpPr/>
            <p:nvPr/>
          </p:nvCxnSpPr>
          <p:spPr>
            <a:xfrm>
              <a:off x="2473599" y="3769433"/>
              <a:ext cx="88150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E585D137-F0B5-561A-5648-2E93C08B8BD6}"/>
                </a:ext>
              </a:extLst>
            </p:cNvPr>
            <p:cNvCxnSpPr/>
            <p:nvPr/>
          </p:nvCxnSpPr>
          <p:spPr>
            <a:xfrm flipV="1">
              <a:off x="3355107" y="3493140"/>
              <a:ext cx="0" cy="27629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ABF0EA3-E79C-5057-99C5-95FFCDC1F030}"/>
              </a:ext>
            </a:extLst>
          </p:cNvPr>
          <p:cNvGrpSpPr/>
          <p:nvPr/>
        </p:nvGrpSpPr>
        <p:grpSpPr>
          <a:xfrm>
            <a:off x="5249696" y="3249325"/>
            <a:ext cx="881508" cy="276293"/>
            <a:chOff x="2473599" y="3493140"/>
            <a:chExt cx="881508" cy="276293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1A8E76A-B057-C120-F775-998620D8988F}"/>
                </a:ext>
              </a:extLst>
            </p:cNvPr>
            <p:cNvCxnSpPr/>
            <p:nvPr/>
          </p:nvCxnSpPr>
          <p:spPr>
            <a:xfrm>
              <a:off x="2473599" y="3493140"/>
              <a:ext cx="0" cy="27629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DDDAC42-3D87-54C9-89F2-5D330AF8E005}"/>
                </a:ext>
              </a:extLst>
            </p:cNvPr>
            <p:cNvCxnSpPr/>
            <p:nvPr/>
          </p:nvCxnSpPr>
          <p:spPr>
            <a:xfrm>
              <a:off x="2473599" y="3769433"/>
              <a:ext cx="88150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714353B7-8B0C-3F52-9B24-8F22AA08E213}"/>
                </a:ext>
              </a:extLst>
            </p:cNvPr>
            <p:cNvCxnSpPr/>
            <p:nvPr/>
          </p:nvCxnSpPr>
          <p:spPr>
            <a:xfrm flipV="1">
              <a:off x="3355107" y="3493140"/>
              <a:ext cx="0" cy="27629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146BA79-4721-A067-9647-DA2AC738ECF3}"/>
              </a:ext>
            </a:extLst>
          </p:cNvPr>
          <p:cNvGrpSpPr/>
          <p:nvPr/>
        </p:nvGrpSpPr>
        <p:grpSpPr>
          <a:xfrm>
            <a:off x="6694794" y="3249325"/>
            <a:ext cx="1140102" cy="276293"/>
            <a:chOff x="2473599" y="3493140"/>
            <a:chExt cx="881508" cy="276293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09047DA3-9857-1971-835B-BAEF83411578}"/>
                </a:ext>
              </a:extLst>
            </p:cNvPr>
            <p:cNvCxnSpPr/>
            <p:nvPr/>
          </p:nvCxnSpPr>
          <p:spPr>
            <a:xfrm>
              <a:off x="2473599" y="3493140"/>
              <a:ext cx="0" cy="27629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DF2C19DB-0E3F-DBDC-CA5D-1723E2FBF4F0}"/>
                </a:ext>
              </a:extLst>
            </p:cNvPr>
            <p:cNvCxnSpPr/>
            <p:nvPr/>
          </p:nvCxnSpPr>
          <p:spPr>
            <a:xfrm>
              <a:off x="2473599" y="3769433"/>
              <a:ext cx="88150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C70808D-6F6B-B8CF-DDE0-985E6DA85325}"/>
                </a:ext>
              </a:extLst>
            </p:cNvPr>
            <p:cNvCxnSpPr/>
            <p:nvPr/>
          </p:nvCxnSpPr>
          <p:spPr>
            <a:xfrm flipV="1">
              <a:off x="3355107" y="3493140"/>
              <a:ext cx="0" cy="27629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802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손글씨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인식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배치 처리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D5600-73AF-3A64-A2FE-FAFE8112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60" y="967027"/>
            <a:ext cx="3474620" cy="38096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691A0-BDB5-6703-B6BC-7EC05FEA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586" y="2671775"/>
            <a:ext cx="1105054" cy="2000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0CD37C-2424-9443-F9F9-B9B6C7D81D61}"/>
              </a:ext>
            </a:extLst>
          </p:cNvPr>
          <p:cNvSpPr/>
          <p:nvPr/>
        </p:nvSpPr>
        <p:spPr>
          <a:xfrm>
            <a:off x="1526381" y="3848375"/>
            <a:ext cx="2562225" cy="64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딥러닝의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아이디어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27F75-8D87-E978-4E0B-710B49840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76" b="92816" l="9811" r="96156">
                        <a14:foregroundMark x1="46758" y1="6358" x2="46758" y2="6358"/>
                        <a14:foregroundMark x1="92542" y1="45830" x2="92542" y2="45830"/>
                        <a14:foregroundMark x1="9811" y1="55326" x2="9811" y2="55326"/>
                        <a14:foregroundMark x1="70683" y1="92816" x2="70683" y2="92816"/>
                        <a14:foregroundMark x1="96156" y1="49959" x2="96156" y2="499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8085" y="1055550"/>
            <a:ext cx="4874354" cy="3386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96C90-C8EA-17A5-1487-280DF5A256FD}"/>
              </a:ext>
            </a:extLst>
          </p:cNvPr>
          <p:cNvSpPr txBox="1"/>
          <p:nvPr/>
        </p:nvSpPr>
        <p:spPr>
          <a:xfrm>
            <a:off x="1408975" y="3918929"/>
            <a:ext cx="4798012" cy="7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가장 똑똑한 동물인 인간의 뇌를 흉내내면 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얼마나 똑똑한 컴퓨터를 만들 수 있을까</a:t>
            </a:r>
            <a:r>
              <a:rPr lang="en-US" altLang="ko-KR" sz="1600" b="1" dirty="0"/>
              <a:t>?</a:t>
            </a:r>
            <a:endParaRPr lang="ko-KR" altLang="en-US" sz="16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뉴런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모딥 6장 퍼셉트론">
            <a:extLst>
              <a:ext uri="{FF2B5EF4-FFF2-40B4-BE49-F238E27FC236}">
                <a16:creationId xmlns:a16="http://schemas.microsoft.com/office/drawing/2014/main" id="{E6043285-8B46-423F-7937-3E5CEC302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28"/>
          <a:stretch/>
        </p:blipFill>
        <p:spPr bwMode="auto">
          <a:xfrm>
            <a:off x="1685303" y="1150292"/>
            <a:ext cx="6680618" cy="22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1BC305-9BD9-1DA9-42F1-13B6BC890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068"/>
          <a:stretch/>
        </p:blipFill>
        <p:spPr>
          <a:xfrm>
            <a:off x="3464517" y="3873910"/>
            <a:ext cx="1277381" cy="1175168"/>
          </a:xfrm>
          <a:prstGeom prst="rect">
            <a:avLst/>
          </a:prstGeom>
        </p:spPr>
      </p:pic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CA32F162-4B74-9DD6-B127-E700107A235F}"/>
              </a:ext>
            </a:extLst>
          </p:cNvPr>
          <p:cNvSpPr/>
          <p:nvPr/>
        </p:nvSpPr>
        <p:spPr>
          <a:xfrm rot="16200000">
            <a:off x="2206490" y="2531913"/>
            <a:ext cx="407504" cy="155050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9D993CFB-AAC2-C865-59EA-FD7441D89AF1}"/>
              </a:ext>
            </a:extLst>
          </p:cNvPr>
          <p:cNvSpPr/>
          <p:nvPr/>
        </p:nvSpPr>
        <p:spPr>
          <a:xfrm rot="16200000">
            <a:off x="3899456" y="2552540"/>
            <a:ext cx="407504" cy="155050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12A498DF-CC8B-F883-BB73-9C329CB98BB9}"/>
              </a:ext>
            </a:extLst>
          </p:cNvPr>
          <p:cNvSpPr/>
          <p:nvPr/>
        </p:nvSpPr>
        <p:spPr>
          <a:xfrm rot="16200000">
            <a:off x="6489671" y="1655293"/>
            <a:ext cx="407504" cy="3345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20382-F4F8-C1B2-1E52-0E5335565D01}"/>
              </a:ext>
            </a:extLst>
          </p:cNvPr>
          <p:cNvSpPr txBox="1"/>
          <p:nvPr/>
        </p:nvSpPr>
        <p:spPr>
          <a:xfrm>
            <a:off x="1570326" y="3539075"/>
            <a:ext cx="175761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자극</a:t>
            </a:r>
            <a:r>
              <a:rPr lang="ko-KR" altLang="en-US" sz="1200" b="1" dirty="0"/>
              <a:t>을 받고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A763C-5407-4966-6A5B-121052B08F16}"/>
              </a:ext>
            </a:extLst>
          </p:cNvPr>
          <p:cNvSpPr txBox="1"/>
          <p:nvPr/>
        </p:nvSpPr>
        <p:spPr>
          <a:xfrm>
            <a:off x="3185495" y="3531545"/>
            <a:ext cx="175761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전달할지 말지</a:t>
            </a:r>
            <a:r>
              <a:rPr lang="ko-KR" altLang="en-US" sz="1200" b="1" dirty="0"/>
              <a:t> 정하고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0C160-070D-38F2-8C53-D30491EA0AC8}"/>
              </a:ext>
            </a:extLst>
          </p:cNvPr>
          <p:cNvSpPr txBox="1"/>
          <p:nvPr/>
        </p:nvSpPr>
        <p:spPr>
          <a:xfrm>
            <a:off x="5814614" y="3552389"/>
            <a:ext cx="175761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전달하고</a:t>
            </a:r>
          </a:p>
        </p:txBody>
      </p:sp>
    </p:spTree>
    <p:extLst>
      <p:ext uri="{BB962C8B-B14F-4D97-AF65-F5344CB8AC3E}">
        <p14:creationId xmlns:p14="http://schemas.microsoft.com/office/powerpoint/2010/main" val="221334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퍼셉트론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What is Perceptron? A Beginners Guide for 2023 | Simplilearn">
            <a:extLst>
              <a:ext uri="{FF2B5EF4-FFF2-40B4-BE49-F238E27FC236}">
                <a16:creationId xmlns:a16="http://schemas.microsoft.com/office/drawing/2014/main" id="{6376A33E-BB88-DFF2-5151-D011F4D2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22" y="1437447"/>
            <a:ext cx="63531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0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1.3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퍼셉트론의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적용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4" name="Picture 2" descr="컴퓨터는 어떻게 사고하는가: 비트와 논리연산 | Jinwoo's Blog">
            <a:extLst>
              <a:ext uri="{FF2B5EF4-FFF2-40B4-BE49-F238E27FC236}">
                <a16:creationId xmlns:a16="http://schemas.microsoft.com/office/drawing/2014/main" id="{BA5DDD8F-31F4-D056-6C74-93BCAFA5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72" y="1347369"/>
            <a:ext cx="4783450" cy="244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4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1.3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퍼셉트론의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적용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(AND gate)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AF68D5-41C0-D639-2302-458CBC6CB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29"/>
          <a:stretch/>
        </p:blipFill>
        <p:spPr>
          <a:xfrm>
            <a:off x="5845150" y="3086435"/>
            <a:ext cx="2507727" cy="1870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218395-E543-1152-9C01-677289B7F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779" r="59263"/>
          <a:stretch/>
        </p:blipFill>
        <p:spPr>
          <a:xfrm>
            <a:off x="7250596" y="1121725"/>
            <a:ext cx="1773413" cy="1318408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C443CB1-FDC3-B40F-1539-3C6262497101}"/>
              </a:ext>
            </a:extLst>
          </p:cNvPr>
          <p:cNvSpPr/>
          <p:nvPr/>
        </p:nvSpPr>
        <p:spPr>
          <a:xfrm>
            <a:off x="3103609" y="2381087"/>
            <a:ext cx="660952" cy="611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14992D-28CF-D82C-7C2A-26AC2D51B1EB}"/>
              </a:ext>
            </a:extLst>
          </p:cNvPr>
          <p:cNvSpPr/>
          <p:nvPr/>
        </p:nvSpPr>
        <p:spPr>
          <a:xfrm>
            <a:off x="3103609" y="1555297"/>
            <a:ext cx="660952" cy="611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48427F7-7F31-7ABB-62F3-A63B65150006}"/>
              </a:ext>
            </a:extLst>
          </p:cNvPr>
          <p:cNvSpPr/>
          <p:nvPr/>
        </p:nvSpPr>
        <p:spPr>
          <a:xfrm>
            <a:off x="4852784" y="1570368"/>
            <a:ext cx="660952" cy="611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03540AE-BA9E-6262-4EBE-B56522EDD7B6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3764561" y="1860925"/>
            <a:ext cx="1088223" cy="150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452A162-0184-39A3-E90C-0990F8A1849A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 flipV="1">
            <a:off x="3764561" y="1875996"/>
            <a:ext cx="1088223" cy="8107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B25A1EE-1153-6CDF-5B62-E5EC9D375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706" y="1661476"/>
            <a:ext cx="309606" cy="423922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2D8186FD-A62C-3ED2-D620-C04FBB4EBF1D}"/>
              </a:ext>
            </a:extLst>
          </p:cNvPr>
          <p:cNvSpPr/>
          <p:nvPr/>
        </p:nvSpPr>
        <p:spPr>
          <a:xfrm>
            <a:off x="3103609" y="842592"/>
            <a:ext cx="660952" cy="611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C8CD866-C3CD-AE35-344B-911CFF318B43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764560" y="1140684"/>
            <a:ext cx="1088224" cy="7353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5F7F496-D03B-E997-B0A6-034CFCF168E2}"/>
              </a:ext>
            </a:extLst>
          </p:cNvPr>
          <p:cNvCxnSpPr>
            <a:stCxn id="26" idx="6"/>
          </p:cNvCxnSpPr>
          <p:nvPr/>
        </p:nvCxnSpPr>
        <p:spPr>
          <a:xfrm>
            <a:off x="5513736" y="1875996"/>
            <a:ext cx="17368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AA1375-110F-2AED-D34D-BAF4DEBA66BD}"/>
              </a:ext>
            </a:extLst>
          </p:cNvPr>
          <p:cNvSpPr txBox="1"/>
          <p:nvPr/>
        </p:nvSpPr>
        <p:spPr>
          <a:xfrm>
            <a:off x="4263886" y="2394482"/>
            <a:ext cx="47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0.5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23DD99-B26A-EDAD-085E-068263C3F86B}"/>
              </a:ext>
            </a:extLst>
          </p:cNvPr>
          <p:cNvSpPr txBox="1"/>
          <p:nvPr/>
        </p:nvSpPr>
        <p:spPr>
          <a:xfrm>
            <a:off x="3926483" y="1592275"/>
            <a:ext cx="47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0.5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11711-FCBE-87DA-4F79-3324E695FC24}"/>
              </a:ext>
            </a:extLst>
          </p:cNvPr>
          <p:cNvSpPr txBox="1"/>
          <p:nvPr/>
        </p:nvSpPr>
        <p:spPr>
          <a:xfrm>
            <a:off x="4266901" y="1121725"/>
            <a:ext cx="75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-0.7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BA76B2C-0989-2159-EBD4-4BD63E29C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523" y="3086435"/>
            <a:ext cx="3597044" cy="20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1.4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단층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퍼셉트론의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한계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3B9747-B7A0-02BE-1CE4-DE45A87F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34" y="15442"/>
            <a:ext cx="2921344" cy="1660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E984C6-A121-C091-CD98-F07214F15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334" y="1641237"/>
            <a:ext cx="3021772" cy="16466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02F078-4EE0-BAC1-BD7B-2E813DAC7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20" y="3407790"/>
            <a:ext cx="3212205" cy="17357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3FDC91-F1DB-D5EC-0DAF-71CFB8E30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176" y="790967"/>
            <a:ext cx="3343846" cy="3561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7B6071-DFC8-DCE8-5798-A8E7457626EB}"/>
              </a:ext>
            </a:extLst>
          </p:cNvPr>
          <p:cNvSpPr txBox="1"/>
          <p:nvPr/>
        </p:nvSpPr>
        <p:spPr>
          <a:xfrm>
            <a:off x="2388705" y="4352532"/>
            <a:ext cx="187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XOR Gate : ??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832894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1558</Words>
  <Application>Microsoft Office PowerPoint</Application>
  <PresentationFormat>화면 슬라이드 쇼(16:9)</PresentationFormat>
  <Paragraphs>202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AppleSDGothicNeo</vt:lpstr>
      <vt:lpstr>-apple-system</vt:lpstr>
      <vt:lpstr>Arial Unicode MS</vt:lpstr>
      <vt:lpstr>NanumGothic ExtraBold</vt:lpstr>
      <vt:lpstr>Söhne</vt:lpstr>
      <vt:lpstr>NanumGothic</vt:lpstr>
      <vt:lpstr>나눔고딕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동건 김</cp:lastModifiedBy>
  <cp:revision>6</cp:revision>
  <dcterms:modified xsi:type="dcterms:W3CDTF">2024-04-01T14:37:04Z</dcterms:modified>
</cp:coreProperties>
</file>